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6" r:id="rId6"/>
    <p:sldId id="267" r:id="rId7"/>
    <p:sldId id="268" r:id="rId8"/>
    <p:sldId id="269" r:id="rId9"/>
    <p:sldId id="270" r:id="rId10"/>
    <p:sldId id="261" r:id="rId11"/>
    <p:sldId id="262" r:id="rId12"/>
    <p:sldId id="271" r:id="rId13"/>
    <p:sldId id="272" r:id="rId14"/>
    <p:sldId id="273" r:id="rId15"/>
    <p:sldId id="263" r:id="rId16"/>
    <p:sldId id="265" r:id="rId17"/>
    <p:sldId id="264" r:id="rId18"/>
    <p:sldId id="274" r:id="rId19"/>
    <p:sldId id="276" r:id="rId20"/>
    <p:sldId id="275" r:id="rId21"/>
    <p:sldId id="277" r:id="rId22"/>
    <p:sldId id="258"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xmlns:mc="http://schemas.openxmlformats.org/markup-compatibility/2006" xmlns:a14="http://schemas.microsoft.com/office/drawing/2010/main" val="40E660" mc:Ignorable=""/>
    <a:srgbClr xmlns:mc="http://schemas.openxmlformats.org/markup-compatibility/2006" xmlns:a14="http://schemas.microsoft.com/office/drawing/2010/main" val="2DF9F4"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4C17AD46-B527-4159-8E8D-AC696992DC5F}" type="datetimeFigureOut">
              <a:rPr lang="en-US"/>
              <a:pPr/>
              <a:t>10/3/2010</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A346B85-06B3-401F-876A-E2D567F39D12}" type="slidenum">
              <a:rPr lang="en-US"/>
              <a:pPr/>
              <a:t>‹#›</a:t>
            </a:fld>
            <a:endParaRPr lang="en-US" dirty="0"/>
          </a:p>
        </p:txBody>
      </p:sp>
    </p:spTree>
    <p:extLst>
      <p:ext uri="{BB962C8B-B14F-4D97-AF65-F5344CB8AC3E}">
        <p14:creationId xmlns:p14="http://schemas.microsoft.com/office/powerpoint/2010/main" val="2152352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AE61623-5BE2-4DF0-A36E-A40D16D3418E}" type="datetimeFigureOut">
              <a:rPr lang="en-US"/>
              <a:pPr/>
              <a:t>10/3/2010</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38F571A-E069-47A6-B60A-D3F6C30CD024}" type="slidenum">
              <a:rPr lang="en-US"/>
              <a:pPr/>
              <a:t>‹#›</a:t>
            </a:fld>
            <a:endParaRPr lang="en-US" dirty="0"/>
          </a:p>
        </p:txBody>
      </p:sp>
    </p:spTree>
    <p:extLst>
      <p:ext uri="{BB962C8B-B14F-4D97-AF65-F5344CB8AC3E}">
        <p14:creationId xmlns:p14="http://schemas.microsoft.com/office/powerpoint/2010/main" val="945938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E71CB19-F0BE-4933-8E9B-E92788A31EEF}" type="datetimeFigureOut">
              <a:rPr lang="en-US"/>
              <a:pPr/>
              <a:t>10/3/2010</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BDC91156-FB40-4D26-99D8-313BC4E6C0F5}" type="slidenum">
              <a:rPr lang="en-US"/>
              <a:pPr/>
              <a:t>‹#›</a:t>
            </a:fld>
            <a:endParaRPr lang="en-US" dirty="0"/>
          </a:p>
        </p:txBody>
      </p:sp>
    </p:spTree>
    <p:extLst>
      <p:ext uri="{BB962C8B-B14F-4D97-AF65-F5344CB8AC3E}">
        <p14:creationId xmlns:p14="http://schemas.microsoft.com/office/powerpoint/2010/main" val="1907950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05614A8-B283-4093-A1BF-1112BDDE7419}" type="datetimeFigureOut">
              <a:rPr lang="en-US"/>
              <a:pPr/>
              <a:t>10/3/2010</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0FB4A7B6-9FEF-4E33-B382-BB9BDDE4A458}" type="slidenum">
              <a:rPr lang="en-US"/>
              <a:pPr/>
              <a:t>‹#›</a:t>
            </a:fld>
            <a:endParaRPr lang="en-US" dirty="0"/>
          </a:p>
        </p:txBody>
      </p:sp>
    </p:spTree>
    <p:extLst>
      <p:ext uri="{BB962C8B-B14F-4D97-AF65-F5344CB8AC3E}">
        <p14:creationId xmlns:p14="http://schemas.microsoft.com/office/powerpoint/2010/main" val="879580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5044A972-C067-43C0-A80A-DEDE5D97E1A5}" type="datetimeFigureOut">
              <a:rPr lang="en-US"/>
              <a:pPr/>
              <a:t>10/3/2010</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15ADB93-9F5C-486F-B45E-B1683F52962F}" type="slidenum">
              <a:rPr lang="en-US"/>
              <a:pPr/>
              <a:t>‹#›</a:t>
            </a:fld>
            <a:endParaRPr lang="en-US" dirty="0"/>
          </a:p>
        </p:txBody>
      </p:sp>
    </p:spTree>
    <p:extLst>
      <p:ext uri="{BB962C8B-B14F-4D97-AF65-F5344CB8AC3E}">
        <p14:creationId xmlns:p14="http://schemas.microsoft.com/office/powerpoint/2010/main" val="4252644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437EDDCE-97BF-47A7-A37B-C385AB651010}" type="datetimeFigureOut">
              <a:rPr lang="en-US"/>
              <a:pPr/>
              <a:t>10/3/2010</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52F09101-1B19-4BF5-AD32-6A57C0375EAB}" type="slidenum">
              <a:rPr lang="en-US"/>
              <a:pPr/>
              <a:t>‹#›</a:t>
            </a:fld>
            <a:endParaRPr lang="en-US" dirty="0"/>
          </a:p>
        </p:txBody>
      </p:sp>
    </p:spTree>
    <p:extLst>
      <p:ext uri="{BB962C8B-B14F-4D97-AF65-F5344CB8AC3E}">
        <p14:creationId xmlns:p14="http://schemas.microsoft.com/office/powerpoint/2010/main" val="1594341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84CA5262-1C62-41A7-B17D-76CBDA24463F}" type="datetimeFigureOut">
              <a:rPr lang="en-US"/>
              <a:pPr/>
              <a:t>10/3/2010</a:t>
            </a:fld>
            <a:endParaRPr lang="en-US" dirty="0"/>
          </a:p>
        </p:txBody>
      </p:sp>
      <p:sp>
        <p:nvSpPr>
          <p:cNvPr id="8" name="Footer Placeholder 4"/>
          <p:cNvSpPr>
            <a:spLocks noGrp="1"/>
          </p:cNvSpPr>
          <p:nvPr>
            <p:ph type="ftr" sz="quarter" idx="11"/>
          </p:nvPr>
        </p:nvSpPr>
        <p:spPr/>
        <p:txBody>
          <a:bodyPr/>
          <a:lstStyle>
            <a:lvl1pPr>
              <a:defRPr/>
            </a:lvl1pPr>
          </a:lstStyle>
          <a:p>
            <a:endParaRPr lang="en-US" dirty="0"/>
          </a:p>
        </p:txBody>
      </p:sp>
      <p:sp>
        <p:nvSpPr>
          <p:cNvPr id="9" name="Slide Number Placeholder 5"/>
          <p:cNvSpPr>
            <a:spLocks noGrp="1"/>
          </p:cNvSpPr>
          <p:nvPr>
            <p:ph type="sldNum" sz="quarter" idx="12"/>
          </p:nvPr>
        </p:nvSpPr>
        <p:spPr/>
        <p:txBody>
          <a:bodyPr/>
          <a:lstStyle>
            <a:lvl1pPr>
              <a:defRPr/>
            </a:lvl1pPr>
          </a:lstStyle>
          <a:p>
            <a:fld id="{3481670B-87FE-4AB6-9C20-26F8F1426672}" type="slidenum">
              <a:rPr lang="en-US"/>
              <a:pPr/>
              <a:t>‹#›</a:t>
            </a:fld>
            <a:endParaRPr lang="en-US" dirty="0"/>
          </a:p>
        </p:txBody>
      </p:sp>
    </p:spTree>
    <p:extLst>
      <p:ext uri="{BB962C8B-B14F-4D97-AF65-F5344CB8AC3E}">
        <p14:creationId xmlns:p14="http://schemas.microsoft.com/office/powerpoint/2010/main" val="2758371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BF0C90F4-2DAB-4A04-96EE-DC12F515B93D}" type="datetimeFigureOut">
              <a:rPr lang="en-US"/>
              <a:pPr/>
              <a:t>10/3/2010</a:t>
            </a:fld>
            <a:endParaRPr lang="en-US" dirty="0"/>
          </a:p>
        </p:txBody>
      </p:sp>
      <p:sp>
        <p:nvSpPr>
          <p:cNvPr id="4" name="Footer Placeholder 4"/>
          <p:cNvSpPr>
            <a:spLocks noGrp="1"/>
          </p:cNvSpPr>
          <p:nvPr>
            <p:ph type="ftr" sz="quarter" idx="11"/>
          </p:nvPr>
        </p:nvSpPr>
        <p:spPr/>
        <p:txBody>
          <a:bodyPr/>
          <a:lstStyle>
            <a:lvl1pPr>
              <a:defRPr/>
            </a:lvl1pPr>
          </a:lstStyle>
          <a:p>
            <a:endParaRPr lang="en-US" dirty="0"/>
          </a:p>
        </p:txBody>
      </p:sp>
      <p:sp>
        <p:nvSpPr>
          <p:cNvPr id="5" name="Slide Number Placeholder 5"/>
          <p:cNvSpPr>
            <a:spLocks noGrp="1"/>
          </p:cNvSpPr>
          <p:nvPr>
            <p:ph type="sldNum" sz="quarter" idx="12"/>
          </p:nvPr>
        </p:nvSpPr>
        <p:spPr/>
        <p:txBody>
          <a:bodyPr/>
          <a:lstStyle>
            <a:lvl1pPr>
              <a:defRPr/>
            </a:lvl1pPr>
          </a:lstStyle>
          <a:p>
            <a:fld id="{FE7E5D69-E50E-4451-9943-C51F5A9C1192}" type="slidenum">
              <a:rPr lang="en-US"/>
              <a:pPr/>
              <a:t>‹#›</a:t>
            </a:fld>
            <a:endParaRPr lang="en-US" dirty="0"/>
          </a:p>
        </p:txBody>
      </p:sp>
    </p:spTree>
    <p:extLst>
      <p:ext uri="{BB962C8B-B14F-4D97-AF65-F5344CB8AC3E}">
        <p14:creationId xmlns:p14="http://schemas.microsoft.com/office/powerpoint/2010/main" val="2894723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C5CFD900-963A-4F36-9643-CC7198F3803E}" type="datetimeFigureOut">
              <a:rPr lang="en-US"/>
              <a:pPr/>
              <a:t>10/3/2010</a:t>
            </a:fld>
            <a:endParaRPr lang="en-US" dirty="0"/>
          </a:p>
        </p:txBody>
      </p:sp>
      <p:sp>
        <p:nvSpPr>
          <p:cNvPr id="3" name="Footer Placeholder 4"/>
          <p:cNvSpPr>
            <a:spLocks noGrp="1"/>
          </p:cNvSpPr>
          <p:nvPr>
            <p:ph type="ftr" sz="quarter" idx="11"/>
          </p:nvPr>
        </p:nvSpPr>
        <p:spPr/>
        <p:txBody>
          <a:bodyPr/>
          <a:lstStyle>
            <a:lvl1pPr>
              <a:defRPr/>
            </a:lvl1pPr>
          </a:lstStyle>
          <a:p>
            <a:endParaRPr lang="en-US" dirty="0"/>
          </a:p>
        </p:txBody>
      </p:sp>
      <p:sp>
        <p:nvSpPr>
          <p:cNvPr id="4" name="Slide Number Placeholder 5"/>
          <p:cNvSpPr>
            <a:spLocks noGrp="1"/>
          </p:cNvSpPr>
          <p:nvPr>
            <p:ph type="sldNum" sz="quarter" idx="12"/>
          </p:nvPr>
        </p:nvSpPr>
        <p:spPr/>
        <p:txBody>
          <a:bodyPr/>
          <a:lstStyle>
            <a:lvl1pPr>
              <a:defRPr/>
            </a:lvl1pPr>
          </a:lstStyle>
          <a:p>
            <a:fld id="{DE66F6E2-8AE4-4542-878E-3329DA8A9876}" type="slidenum">
              <a:rPr lang="en-US"/>
              <a:pPr/>
              <a:t>‹#›</a:t>
            </a:fld>
            <a:endParaRPr lang="en-US" dirty="0"/>
          </a:p>
        </p:txBody>
      </p:sp>
    </p:spTree>
    <p:extLst>
      <p:ext uri="{BB962C8B-B14F-4D97-AF65-F5344CB8AC3E}">
        <p14:creationId xmlns:p14="http://schemas.microsoft.com/office/powerpoint/2010/main" val="190706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F08A8756-C1F9-4D2E-8CDB-31594C622389}" type="datetimeFigureOut">
              <a:rPr lang="en-US"/>
              <a:pPr/>
              <a:t>10/3/2010</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7AA7BA85-CE20-4E66-BED1-4DDCD725F731}" type="slidenum">
              <a:rPr lang="en-US"/>
              <a:pPr/>
              <a:t>‹#›</a:t>
            </a:fld>
            <a:endParaRPr lang="en-US" dirty="0"/>
          </a:p>
        </p:txBody>
      </p:sp>
    </p:spTree>
    <p:extLst>
      <p:ext uri="{BB962C8B-B14F-4D97-AF65-F5344CB8AC3E}">
        <p14:creationId xmlns:p14="http://schemas.microsoft.com/office/powerpoint/2010/main" val="492968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5600C147-3DDA-4BF5-8556-446D2A90D30B}" type="datetimeFigureOut">
              <a:rPr lang="en-US"/>
              <a:pPr/>
              <a:t>10/3/2010</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3B8F5219-7474-4F11-ADBC-012EE5A25323}" type="slidenum">
              <a:rPr lang="en-US"/>
              <a:pPr/>
              <a:t>‹#›</a:t>
            </a:fld>
            <a:endParaRPr lang="en-US" dirty="0"/>
          </a:p>
        </p:txBody>
      </p:sp>
    </p:spTree>
    <p:extLst>
      <p:ext uri="{BB962C8B-B14F-4D97-AF65-F5344CB8AC3E}">
        <p14:creationId xmlns:p14="http://schemas.microsoft.com/office/powerpoint/2010/main" val="3503449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xmlns:mc="http://schemas.openxmlformats.org/markup-compatibility/2006" xmlns:a14="http://schemas.microsoft.com/office/drawing/2010/main" val="898989" mc:Ignorable=""/>
                </a:solidFill>
                <a:latin typeface="Calibri" pitchFamily="34" charset="0"/>
              </a:defRPr>
            </a:lvl1pPr>
          </a:lstStyle>
          <a:p>
            <a:fld id="{0EE2840E-4F03-48FA-826D-7FD6014E3C1E}" type="datetimeFigureOut">
              <a:rPr lang="en-US"/>
              <a:pPr/>
              <a:t>10/3/2010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xmlns:mc="http://schemas.openxmlformats.org/markup-compatibility/2006" xmlns:a14="http://schemas.microsoft.com/office/drawing/2010/main" val="898989" mc:Ignorable=""/>
                </a:solidFill>
                <a:latin typeface="Calibri" pitchFamily="34"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xmlns:mc="http://schemas.openxmlformats.org/markup-compatibility/2006" xmlns:a14="http://schemas.microsoft.com/office/drawing/2010/main" val="898989" mc:Ignorable=""/>
                </a:solidFill>
                <a:latin typeface="Calibri" pitchFamily="34" charset="0"/>
              </a:defRPr>
            </a:lvl1pPr>
          </a:lstStyle>
          <a:p>
            <a:fld id="{66C5C167-4070-4C0C-BBC1-E56F2F97DD57}"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tatic.howstuffworks.com/gif/willow/ancient-greece4.gif" TargetMode="External"/><Relationship Id="rId2" Type="http://schemas.openxmlformats.org/officeDocument/2006/relationships/hyperlink" Target="http://www.ancientgreece.com/s/Main_Page/http:/static.howstuffworks.com/gif/willow/ancient-greece4.gif" TargetMode="External"/><Relationship Id="rId1" Type="http://schemas.openxmlformats.org/officeDocument/2006/relationships/slideLayout" Target="../slideLayouts/slideLayout2.xml"/><Relationship Id="rId5" Type="http://schemas.openxmlformats.org/officeDocument/2006/relationships/hyperlink" Target="http://www.associatedcontent.com/article/306454/history_of_the_minoan_civilization.html?cat=37" TargetMode="External"/><Relationship Id="rId4" Type="http://schemas.openxmlformats.org/officeDocument/2006/relationships/hyperlink" Target="http://www.mapsofworld.com/greece/science-technology/ancient-greek-science-technologies.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xmlns:mc="http://schemas.openxmlformats.org/markup-compatibility/2006" xmlns:a14="http://schemas.microsoft.com/office/drawing/2010/main" val="DCEBF5" mc:Ignorable=""/>
            </a:gs>
            <a:gs pos="58000">
              <a:srgbClr xmlns:mc="http://schemas.openxmlformats.org/markup-compatibility/2006" xmlns:a14="http://schemas.microsoft.com/office/drawing/2010/main" val="83A7C3" mc:Ignorable="">
                <a:alpha val="43000"/>
              </a:srgbClr>
            </a:gs>
            <a:gs pos="13000">
              <a:srgbClr xmlns:mc="http://schemas.openxmlformats.org/markup-compatibility/2006" xmlns:a14="http://schemas.microsoft.com/office/drawing/2010/main" val="768FB9" mc:Ignorable=""/>
            </a:gs>
            <a:gs pos="21001">
              <a:srgbClr xmlns:mc="http://schemas.openxmlformats.org/markup-compatibility/2006" xmlns:a14="http://schemas.microsoft.com/office/drawing/2010/main" val="83A7C3" mc:Ignorable=""/>
            </a:gs>
            <a:gs pos="52000">
              <a:srgbClr xmlns:mc="http://schemas.openxmlformats.org/markup-compatibility/2006" xmlns:a14="http://schemas.microsoft.com/office/drawing/2010/main" val="FFFFFF" mc:Ignorable=""/>
            </a:gs>
            <a:gs pos="56000">
              <a:srgbClr xmlns:mc="http://schemas.openxmlformats.org/markup-compatibility/2006" xmlns:a14="http://schemas.microsoft.com/office/drawing/2010/main" val="9C6563" mc:Ignorable=""/>
            </a:gs>
            <a:gs pos="58000">
              <a:srgbClr xmlns:mc="http://schemas.openxmlformats.org/markup-compatibility/2006" xmlns:a14="http://schemas.microsoft.com/office/drawing/2010/main" val="80302D" mc:Ignorable=""/>
            </a:gs>
            <a:gs pos="71001">
              <a:srgbClr xmlns:mc="http://schemas.openxmlformats.org/markup-compatibility/2006" xmlns:a14="http://schemas.microsoft.com/office/drawing/2010/main" val="C0524E" mc:Ignorable=""/>
            </a:gs>
            <a:gs pos="94000">
              <a:srgbClr xmlns:mc="http://schemas.openxmlformats.org/markup-compatibility/2006" xmlns:a14="http://schemas.microsoft.com/office/drawing/2010/main" val="EBDAD4" mc:Ignorable=""/>
            </a:gs>
            <a:gs pos="100000">
              <a:srgbClr xmlns:mc="http://schemas.openxmlformats.org/markup-compatibility/2006" xmlns:a14="http://schemas.microsoft.com/office/drawing/2010/main" val="55261C" mc:Ignorable=""/>
            </a:gs>
          </a:gsLst>
          <a:lin ang="5400000" scaled="0"/>
        </a:gradFill>
        <a:effectLst/>
      </p:bgPr>
    </p:bg>
    <p:spTree>
      <p:nvGrpSpPr>
        <p:cNvPr id="1" name=""/>
        <p:cNvGrpSpPr/>
        <p:nvPr/>
      </p:nvGrpSpPr>
      <p:grpSpPr>
        <a:xfrm>
          <a:off x="0" y="0"/>
          <a:ext cx="0" cy="0"/>
          <a:chOff x="0" y="0"/>
          <a:chExt cx="0" cy="0"/>
        </a:xfrm>
      </p:grpSpPr>
      <p:sp>
        <p:nvSpPr>
          <p:cNvPr id="2050" name="Title 1"/>
          <p:cNvSpPr>
            <a:spLocks noGrp="1"/>
          </p:cNvSpPr>
          <p:nvPr>
            <p:ph type="ctrTitle"/>
          </p:nvPr>
        </p:nvSpPr>
        <p:spPr>
          <a:xfrm>
            <a:off x="611560" y="2060848"/>
            <a:ext cx="7772400" cy="1470025"/>
          </a:xfrm>
        </p:spPr>
        <p:txBody>
          <a:bodyPr/>
          <a:lstStyle/>
          <a:p>
            <a:pPr eaLnBrk="1" hangingPunct="1"/>
            <a:r>
              <a:rPr lang="en-US" sz="9000" dirty="0" smtClean="0"/>
              <a:t>Greece!</a:t>
            </a:r>
          </a:p>
        </p:txBody>
      </p:sp>
      <p:sp>
        <p:nvSpPr>
          <p:cNvPr id="3" name="Subtitle 2"/>
          <p:cNvSpPr>
            <a:spLocks noGrp="1"/>
          </p:cNvSpPr>
          <p:nvPr>
            <p:ph type="subTitle" idx="1"/>
          </p:nvPr>
        </p:nvSpPr>
        <p:spPr/>
        <p:txBody>
          <a:bodyPr>
            <a:normAutofit/>
          </a:bodyPr>
          <a:lstStyle/>
          <a:p>
            <a:pPr eaLnBrk="1" hangingPunct="1"/>
            <a:endParaRPr lang="en-US" dirty="0" smtClean="0">
              <a:solidFill>
                <a:srgbClr xmlns:mc="http://schemas.openxmlformats.org/markup-compatibility/2006" xmlns:a14="http://schemas.microsoft.com/office/drawing/2010/main" val="898989" mc:Ignorable=""/>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xmlns:mc="http://schemas.openxmlformats.org/markup-compatibility/2006" xmlns:a14="http://schemas.microsoft.com/office/drawing/2010/main" val="FF3399" mc:Ignorable="">
                <a:alpha val="77000"/>
              </a:srgbClr>
            </a:gs>
            <a:gs pos="25000">
              <a:srgbClr xmlns:mc="http://schemas.openxmlformats.org/markup-compatibility/2006" xmlns:a14="http://schemas.microsoft.com/office/drawing/2010/main" val="FF6633" mc:Ignorable="">
                <a:alpha val="75000"/>
              </a:srgbClr>
            </a:gs>
            <a:gs pos="50000">
              <a:srgbClr xmlns:mc="http://schemas.openxmlformats.org/markup-compatibility/2006" xmlns:a14="http://schemas.microsoft.com/office/drawing/2010/main" val="FFFF00" mc:Ignorable="">
                <a:alpha val="74000"/>
              </a:srgbClr>
            </a:gs>
            <a:gs pos="75000">
              <a:srgbClr xmlns:mc="http://schemas.openxmlformats.org/markup-compatibility/2006" xmlns:a14="http://schemas.microsoft.com/office/drawing/2010/main" val="01A78F" mc:Ignorable="">
                <a:alpha val="72000"/>
              </a:srgbClr>
            </a:gs>
            <a:gs pos="100000">
              <a:srgbClr xmlns:mc="http://schemas.openxmlformats.org/markup-compatibility/2006" xmlns:a14="http://schemas.microsoft.com/office/drawing/2010/main" val="3366FF" mc:Ignorable="">
                <a:alpha val="75000"/>
              </a:srgbClr>
            </a:gs>
          </a:gsLst>
          <a:lin ang="5400000" scaled="0"/>
        </a:gradFill>
        <a:effectLst/>
      </p:bgPr>
    </p:bg>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dirty="0" smtClean="0"/>
              <a:t>Class system </a:t>
            </a:r>
          </a:p>
        </p:txBody>
      </p:sp>
      <p:sp>
        <p:nvSpPr>
          <p:cNvPr id="6147" name="Content Placeholder 2"/>
          <p:cNvSpPr>
            <a:spLocks noGrp="1"/>
          </p:cNvSpPr>
          <p:nvPr>
            <p:ph idx="1"/>
          </p:nvPr>
        </p:nvSpPr>
        <p:spPr/>
        <p:txBody>
          <a:bodyPr/>
          <a:lstStyle/>
          <a:p>
            <a:pPr eaLnBrk="1" hangingPunct="1">
              <a:buFont typeface="Arial" charset="0"/>
              <a:buNone/>
            </a:pPr>
            <a:r>
              <a:rPr lang="en-US" dirty="0" smtClean="0"/>
              <a:t>It was broken up between free people and slaves. Some slaves were prisoners of war or bought from slave traders. Few were skilled in crafts and even fewer were paid. </a:t>
            </a:r>
          </a:p>
          <a:p>
            <a:pPr eaLnBrk="1" hangingPunct="1">
              <a:buFont typeface="Arial" charset="0"/>
              <a:buNone/>
            </a:pPr>
            <a:r>
              <a:rPr lang="en-US" dirty="0" smtClean="0"/>
              <a:t>Gender issues, the social system only applied to the men. Women's social and legal status was taken from their husband.  Women were not permitted to take part in social life.</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xmlns:mc="http://schemas.openxmlformats.org/markup-compatibility/2006" xmlns:a14="http://schemas.microsoft.com/office/drawing/2010/main" val="CCCCFF" mc:Ignorable=""/>
            </a:gs>
            <a:gs pos="17999">
              <a:srgbClr xmlns:mc="http://schemas.openxmlformats.org/markup-compatibility/2006" xmlns:a14="http://schemas.microsoft.com/office/drawing/2010/main" val="99CCFF" mc:Ignorable=""/>
            </a:gs>
            <a:gs pos="36000">
              <a:srgbClr xmlns:mc="http://schemas.openxmlformats.org/markup-compatibility/2006" xmlns:a14="http://schemas.microsoft.com/office/drawing/2010/main" val="9966FF" mc:Ignorable=""/>
            </a:gs>
            <a:gs pos="61000">
              <a:srgbClr xmlns:mc="http://schemas.openxmlformats.org/markup-compatibility/2006" xmlns:a14="http://schemas.microsoft.com/office/drawing/2010/main" val="CC99FF" mc:Ignorable=""/>
            </a:gs>
            <a:gs pos="82001">
              <a:srgbClr xmlns:mc="http://schemas.openxmlformats.org/markup-compatibility/2006" xmlns:a14="http://schemas.microsoft.com/office/drawing/2010/main" val="99CCFF" mc:Ignorable=""/>
            </a:gs>
            <a:gs pos="100000">
              <a:srgbClr xmlns:mc="http://schemas.openxmlformats.org/markup-compatibility/2006" xmlns:a14="http://schemas.microsoft.com/office/drawing/2010/main" val="CCCCFF" mc:Ignorable=""/>
            </a:gs>
          </a:gsLst>
          <a:lin ang="5400000"/>
        </a:gradFill>
        <a:effectLst/>
      </p:bgPr>
    </p:bg>
    <p:spTree>
      <p:nvGrpSpPr>
        <p:cNvPr id="1" name=""/>
        <p:cNvGrpSpPr/>
        <p:nvPr/>
      </p:nvGrpSpPr>
      <p:grpSpPr>
        <a:xfrm>
          <a:off x="0" y="0"/>
          <a:ext cx="0" cy="0"/>
          <a:chOff x="0" y="0"/>
          <a:chExt cx="0" cy="0"/>
        </a:xfrm>
      </p:grpSpPr>
      <p:sp>
        <p:nvSpPr>
          <p:cNvPr id="7170" name="Title 1"/>
          <p:cNvSpPr>
            <a:spLocks noGrp="1"/>
          </p:cNvSpPr>
          <p:nvPr>
            <p:ph type="title"/>
          </p:nvPr>
        </p:nvSpPr>
        <p:spPr>
          <a:xfrm>
            <a:off x="323850" y="0"/>
            <a:ext cx="8229600" cy="1143000"/>
          </a:xfrm>
        </p:spPr>
        <p:txBody>
          <a:bodyPr/>
          <a:lstStyle/>
          <a:p>
            <a:pPr eaLnBrk="1" hangingPunct="1"/>
            <a:r>
              <a:rPr lang="en-US" dirty="0" smtClean="0"/>
              <a:t>Greek Trade</a:t>
            </a:r>
          </a:p>
        </p:txBody>
      </p:sp>
      <p:sp>
        <p:nvSpPr>
          <p:cNvPr id="7171" name="Content Placeholder 2"/>
          <p:cNvSpPr>
            <a:spLocks noGrp="1"/>
          </p:cNvSpPr>
          <p:nvPr>
            <p:ph idx="1"/>
          </p:nvPr>
        </p:nvSpPr>
        <p:spPr>
          <a:xfrm>
            <a:off x="323850" y="1196975"/>
            <a:ext cx="8229600" cy="4525963"/>
          </a:xfrm>
        </p:spPr>
        <p:txBody>
          <a:bodyPr/>
          <a:lstStyle/>
          <a:p>
            <a:pPr eaLnBrk="1" hangingPunct="1">
              <a:buFont typeface="Arial" charset="0"/>
              <a:buNone/>
            </a:pPr>
            <a:r>
              <a:rPr lang="en-US" dirty="0" smtClean="0"/>
              <a:t>In ancient Greece  they traded refined goods such as olive oil, wine, jewelry, pottery, bronze, silver, gold and art work to Egypt, Palestine, Mesopotamia and Asia minor all the way to the Indus valley . They traded this for luxury items and exotic raw material that was worked by craftsmen.</a:t>
            </a:r>
          </a:p>
          <a:p>
            <a:pPr eaLnBrk="1" hangingPunct="1">
              <a:buFont typeface="Arial" charset="0"/>
              <a:buNone/>
            </a:pPr>
            <a:r>
              <a:rPr lang="en-US" dirty="0" smtClean="0"/>
              <a:t>Later craftsmen developed more techniques in stone work and ivory work. Also with emeralds and rubies.</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9000" b="-3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chemeClr val="bg1"/>
                </a:solidFill>
              </a:rPr>
              <a:t>Art and Architecture</a:t>
            </a:r>
            <a:endParaRPr lang="en-CA" dirty="0">
              <a:solidFill>
                <a:schemeClr val="bg1"/>
              </a:solidFill>
            </a:endParaRPr>
          </a:p>
        </p:txBody>
      </p:sp>
      <p:sp>
        <p:nvSpPr>
          <p:cNvPr id="3" name="Content Placeholder 2"/>
          <p:cNvSpPr>
            <a:spLocks noGrp="1"/>
          </p:cNvSpPr>
          <p:nvPr>
            <p:ph idx="1"/>
          </p:nvPr>
        </p:nvSpPr>
        <p:spPr>
          <a:xfrm>
            <a:off x="467544" y="1772816"/>
            <a:ext cx="8229600" cy="4525963"/>
          </a:xfrm>
        </p:spPr>
        <p:txBody>
          <a:bodyPr/>
          <a:lstStyle/>
          <a:p>
            <a:pPr marL="0" lvl="0" indent="0">
              <a:buNone/>
            </a:pPr>
            <a:r>
              <a:rPr lang="en-US" dirty="0" smtClean="0">
                <a:solidFill>
                  <a:schemeClr val="bg1"/>
                </a:solidFill>
              </a:rPr>
              <a:t>Art:</a:t>
            </a:r>
          </a:p>
          <a:p>
            <a:pPr lvl="0"/>
            <a:r>
              <a:rPr lang="en-US" dirty="0" smtClean="0">
                <a:solidFill>
                  <a:schemeClr val="bg1"/>
                </a:solidFill>
              </a:rPr>
              <a:t>Concerned </a:t>
            </a:r>
            <a:r>
              <a:rPr lang="en-US" dirty="0">
                <a:solidFill>
                  <a:schemeClr val="bg1"/>
                </a:solidFill>
              </a:rPr>
              <a:t>with expressing eternally true ideals</a:t>
            </a:r>
            <a:endParaRPr lang="en-CA" dirty="0">
              <a:solidFill>
                <a:schemeClr val="bg1"/>
              </a:solidFill>
            </a:endParaRPr>
          </a:p>
          <a:p>
            <a:pPr lvl="0"/>
            <a:r>
              <a:rPr lang="en-US" dirty="0" smtClean="0">
                <a:solidFill>
                  <a:schemeClr val="bg1"/>
                </a:solidFill>
              </a:rPr>
              <a:t>Based </a:t>
            </a:r>
            <a:r>
              <a:rPr lang="en-US" dirty="0">
                <a:solidFill>
                  <a:schemeClr val="bg1"/>
                </a:solidFill>
              </a:rPr>
              <a:t>on the ideals of reason, moderation, symmetry, balance, and harmony in all things, was meant to civilize the emotions</a:t>
            </a:r>
            <a:r>
              <a:rPr lang="en-US" dirty="0" smtClean="0">
                <a:solidFill>
                  <a:schemeClr val="bg1"/>
                </a:solidFill>
              </a:rPr>
              <a:t>.</a:t>
            </a:r>
          </a:p>
        </p:txBody>
      </p:sp>
    </p:spTree>
    <p:extLst>
      <p:ext uri="{BB962C8B-B14F-4D97-AF65-F5344CB8AC3E}">
        <p14:creationId xmlns:p14="http://schemas.microsoft.com/office/powerpoint/2010/main" val="29183663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92696"/>
            <a:ext cx="8229600" cy="4525963"/>
          </a:xfrm>
        </p:spPr>
        <p:txBody>
          <a:bodyPr/>
          <a:lstStyle/>
          <a:p>
            <a:pPr marL="0" indent="0">
              <a:buNone/>
            </a:pPr>
            <a:r>
              <a:rPr lang="en-US" dirty="0" smtClean="0">
                <a:solidFill>
                  <a:srgbClr xmlns:mc="http://schemas.openxmlformats.org/markup-compatibility/2006" xmlns:a14="http://schemas.microsoft.com/office/drawing/2010/main" val="FF0000" mc:Ignorable=""/>
                </a:solidFill>
              </a:rPr>
              <a:t>Architecture:</a:t>
            </a:r>
          </a:p>
          <a:p>
            <a:r>
              <a:rPr lang="en-US" dirty="0" smtClean="0">
                <a:solidFill>
                  <a:srgbClr xmlns:mc="http://schemas.openxmlformats.org/markup-compatibility/2006" xmlns:a14="http://schemas.microsoft.com/office/drawing/2010/main" val="FF0000" mc:Ignorable=""/>
                </a:solidFill>
              </a:rPr>
              <a:t>The most important form of architecture was the temple dedicated to a god or goddess.</a:t>
            </a:r>
            <a:endParaRPr lang="en-US" dirty="0" smtClean="0">
              <a:solidFill>
                <a:srgbClr xmlns:mc="http://schemas.openxmlformats.org/markup-compatibility/2006" xmlns:a14="http://schemas.microsoft.com/office/drawing/2010/main" val="FF0000" mc:Ignorable=""/>
              </a:solidFill>
            </a:endParaRPr>
          </a:p>
          <a:p>
            <a:pPr lvl="0"/>
            <a:r>
              <a:rPr lang="en-US" dirty="0" smtClean="0">
                <a:solidFill>
                  <a:srgbClr xmlns:mc="http://schemas.openxmlformats.org/markup-compatibility/2006" xmlns:a14="http://schemas.microsoft.com/office/drawing/2010/main" val="FF0000" mc:Ignorable=""/>
                </a:solidFill>
              </a:rPr>
              <a:t>walled </a:t>
            </a:r>
            <a:r>
              <a:rPr lang="en-US" dirty="0">
                <a:solidFill>
                  <a:srgbClr xmlns:mc="http://schemas.openxmlformats.org/markup-compatibility/2006" xmlns:a14="http://schemas.microsoft.com/office/drawing/2010/main" val="FF0000" mc:Ignorable=""/>
                </a:solidFill>
              </a:rPr>
              <a:t>rooms that housed the statues of deities and treasures </a:t>
            </a:r>
            <a:endParaRPr lang="en-US" dirty="0" smtClean="0">
              <a:solidFill>
                <a:srgbClr xmlns:mc="http://schemas.openxmlformats.org/markup-compatibility/2006" xmlns:a14="http://schemas.microsoft.com/office/drawing/2010/main" val="FF0000" mc:Ignorable=""/>
              </a:solidFill>
            </a:endParaRPr>
          </a:p>
          <a:p>
            <a:pPr lvl="0"/>
            <a:r>
              <a:rPr lang="en-US" dirty="0" smtClean="0">
                <a:solidFill>
                  <a:srgbClr xmlns:mc="http://schemas.openxmlformats.org/markup-compatibility/2006" xmlns:a14="http://schemas.microsoft.com/office/drawing/2010/main" val="FF0000" mc:Ignorable=""/>
                </a:solidFill>
              </a:rPr>
              <a:t>open </a:t>
            </a:r>
            <a:r>
              <a:rPr lang="en-US" dirty="0">
                <a:solidFill>
                  <a:srgbClr xmlns:mc="http://schemas.openxmlformats.org/markup-compatibility/2006" xmlns:a14="http://schemas.microsoft.com/office/drawing/2010/main" val="FF0000" mc:Ignorable=""/>
                </a:solidFill>
              </a:rPr>
              <a:t>structures rather than closed ones</a:t>
            </a:r>
            <a:endParaRPr lang="en-CA" dirty="0">
              <a:solidFill>
                <a:srgbClr xmlns:mc="http://schemas.openxmlformats.org/markup-compatibility/2006" xmlns:a14="http://schemas.microsoft.com/office/drawing/2010/main" val="FF0000" mc:Ignorable=""/>
              </a:solidFill>
            </a:endParaRPr>
          </a:p>
          <a:p>
            <a:pPr lvl="0"/>
            <a:r>
              <a:rPr lang="en-US" dirty="0">
                <a:solidFill>
                  <a:srgbClr xmlns:mc="http://schemas.openxmlformats.org/markup-compatibility/2006" xmlns:a14="http://schemas.microsoft.com/office/drawing/2010/main" val="FF0000" mc:Ignorable=""/>
                </a:solidFill>
              </a:rPr>
              <a:t>The column were originally made of wood but were changed to marble in the </a:t>
            </a:r>
            <a:r>
              <a:rPr lang="en-US" dirty="0" smtClean="0">
                <a:solidFill>
                  <a:srgbClr xmlns:mc="http://schemas.openxmlformats.org/markup-compatibility/2006" xmlns:a14="http://schemas.microsoft.com/office/drawing/2010/main" val="FF0000" mc:Ignorable=""/>
                </a:solidFill>
              </a:rPr>
              <a:t>5</a:t>
            </a:r>
            <a:r>
              <a:rPr lang="en-US" baseline="30000" dirty="0" smtClean="0">
                <a:solidFill>
                  <a:srgbClr xmlns:mc="http://schemas.openxmlformats.org/markup-compatibility/2006" xmlns:a14="http://schemas.microsoft.com/office/drawing/2010/main" val="FF0000" mc:Ignorable=""/>
                </a:solidFill>
              </a:rPr>
              <a:t>th</a:t>
            </a:r>
            <a:r>
              <a:rPr lang="en-US" dirty="0" smtClean="0">
                <a:solidFill>
                  <a:srgbClr xmlns:mc="http://schemas.openxmlformats.org/markup-compatibility/2006" xmlns:a14="http://schemas.microsoft.com/office/drawing/2010/main" val="FF0000" mc:Ignorable=""/>
                </a:solidFill>
              </a:rPr>
              <a:t> century </a:t>
            </a:r>
            <a:r>
              <a:rPr lang="en-US" dirty="0">
                <a:solidFill>
                  <a:srgbClr xmlns:mc="http://schemas.openxmlformats.org/markup-compatibility/2006" xmlns:a14="http://schemas.microsoft.com/office/drawing/2010/main" val="FF0000" mc:Ignorable=""/>
                </a:solidFill>
              </a:rPr>
              <a:t>BCE</a:t>
            </a:r>
            <a:endParaRPr lang="en-CA" dirty="0">
              <a:solidFill>
                <a:srgbClr xmlns:mc="http://schemas.openxmlformats.org/markup-compatibility/2006" xmlns:a14="http://schemas.microsoft.com/office/drawing/2010/main" val="FF0000" mc:Ignorable=""/>
              </a:solidFill>
            </a:endParaRPr>
          </a:p>
          <a:p>
            <a:pPr lvl="0"/>
            <a:r>
              <a:rPr lang="en-US" dirty="0" smtClean="0">
                <a:solidFill>
                  <a:srgbClr xmlns:mc="http://schemas.openxmlformats.org/markup-compatibility/2006" xmlns:a14="http://schemas.microsoft.com/office/drawing/2010/main" val="FF0000" mc:Ignorable=""/>
                </a:solidFill>
              </a:rPr>
              <a:t>shape </a:t>
            </a:r>
            <a:r>
              <a:rPr lang="en-US" dirty="0">
                <a:solidFill>
                  <a:srgbClr xmlns:mc="http://schemas.openxmlformats.org/markup-compatibility/2006" xmlns:a14="http://schemas.microsoft.com/office/drawing/2010/main" val="FF0000" mc:Ignorable=""/>
                </a:solidFill>
              </a:rPr>
              <a:t>and size of the columns </a:t>
            </a:r>
            <a:r>
              <a:rPr lang="en-US" dirty="0" smtClean="0">
                <a:solidFill>
                  <a:srgbClr xmlns:mc="http://schemas.openxmlformats.org/markup-compatibility/2006" xmlns:a14="http://schemas.microsoft.com/office/drawing/2010/main" val="FF0000" mc:Ignorable=""/>
                </a:solidFill>
              </a:rPr>
              <a:t>in combination with </a:t>
            </a:r>
            <a:r>
              <a:rPr lang="en-US" dirty="0">
                <a:solidFill>
                  <a:srgbClr xmlns:mc="http://schemas.openxmlformats.org/markup-compatibility/2006" xmlns:a14="http://schemas.microsoft.com/office/drawing/2010/main" val="FF0000" mc:Ignorable=""/>
                </a:solidFill>
              </a:rPr>
              <a:t>the features above and below the column.</a:t>
            </a:r>
            <a:endParaRPr lang="en-CA" dirty="0">
              <a:solidFill>
                <a:srgbClr xmlns:mc="http://schemas.openxmlformats.org/markup-compatibility/2006" xmlns:a14="http://schemas.microsoft.com/office/drawing/2010/main" val="FF0000" mc:Ignorable=""/>
              </a:solidFill>
            </a:endParaRPr>
          </a:p>
          <a:p>
            <a:endParaRPr lang="en-CA" dirty="0"/>
          </a:p>
        </p:txBody>
      </p:sp>
    </p:spTree>
    <p:extLst>
      <p:ext uri="{BB962C8B-B14F-4D97-AF65-F5344CB8AC3E}">
        <p14:creationId xmlns:p14="http://schemas.microsoft.com/office/powerpoint/2010/main" val="288742271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xmlns:mc="http://schemas.openxmlformats.org/markup-compatibility/2006" xmlns:a14="http://schemas.microsoft.com/office/drawing/2010/main" val="00B0F0" mc:Ignorable=""/>
            </a:gs>
            <a:gs pos="50000">
              <a:srgbClr xmlns:mc="http://schemas.openxmlformats.org/markup-compatibility/2006" xmlns:a14="http://schemas.microsoft.com/office/drawing/2010/main" val="40E660" mc:Ignorable=""/>
            </a:gs>
            <a:gs pos="100000">
              <a:srgbClr xmlns:mc="http://schemas.openxmlformats.org/markup-compatibility/2006" xmlns:a14="http://schemas.microsoft.com/office/drawing/2010/main" val="00B050" mc:Ignorable=""/>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Science and Technology</a:t>
            </a:r>
            <a:endParaRPr lang="en-CA" dirty="0"/>
          </a:p>
        </p:txBody>
      </p:sp>
      <p:sp>
        <p:nvSpPr>
          <p:cNvPr id="3" name="Content Placeholder 2"/>
          <p:cNvSpPr>
            <a:spLocks noGrp="1"/>
          </p:cNvSpPr>
          <p:nvPr>
            <p:ph idx="1"/>
          </p:nvPr>
        </p:nvSpPr>
        <p:spPr/>
        <p:txBody>
          <a:bodyPr/>
          <a:lstStyle/>
          <a:p>
            <a:pPr lvl="0"/>
            <a:r>
              <a:rPr lang="en-CA" dirty="0"/>
              <a:t>H</a:t>
            </a:r>
            <a:r>
              <a:rPr lang="en-CA" dirty="0" smtClean="0"/>
              <a:t>ighly </a:t>
            </a:r>
            <a:r>
              <a:rPr lang="en-CA" dirty="0"/>
              <a:t>developed compared to other places. </a:t>
            </a:r>
            <a:endParaRPr lang="en-CA" dirty="0" smtClean="0"/>
          </a:p>
          <a:p>
            <a:pPr lvl="0"/>
            <a:r>
              <a:rPr lang="en-CA" dirty="0"/>
              <a:t>C</a:t>
            </a:r>
            <a:r>
              <a:rPr lang="en-CA" dirty="0" smtClean="0"/>
              <a:t>ontributed </a:t>
            </a:r>
            <a:r>
              <a:rPr lang="en-CA" dirty="0"/>
              <a:t>a lot in the field of </a:t>
            </a:r>
            <a:r>
              <a:rPr lang="en-CA" dirty="0" smtClean="0"/>
              <a:t>mathematics.</a:t>
            </a:r>
            <a:r>
              <a:rPr lang="en-CA" dirty="0"/>
              <a:t> Geometry was used to measure land as described by </a:t>
            </a:r>
            <a:r>
              <a:rPr lang="en-CA" dirty="0" smtClean="0"/>
              <a:t>Herodotus. </a:t>
            </a:r>
          </a:p>
          <a:p>
            <a:pPr lvl="0"/>
            <a:r>
              <a:rPr lang="en-CA" dirty="0" smtClean="0"/>
              <a:t>The </a:t>
            </a:r>
            <a:r>
              <a:rPr lang="en-CA" dirty="0"/>
              <a:t>strange property of amber was discovered by the Greeks. </a:t>
            </a:r>
            <a:endParaRPr lang="en-CA" dirty="0"/>
          </a:p>
          <a:p>
            <a:pPr lvl="0"/>
            <a:r>
              <a:rPr lang="en-CA" dirty="0" smtClean="0"/>
              <a:t>Greek </a:t>
            </a:r>
            <a:r>
              <a:rPr lang="en-CA" dirty="0"/>
              <a:t>experiments revealed the fact that lodestone attracted small bits of iron.</a:t>
            </a:r>
          </a:p>
          <a:p>
            <a:endParaRPr lang="en-CA" dirty="0"/>
          </a:p>
        </p:txBody>
      </p:sp>
    </p:spTree>
    <p:extLst>
      <p:ext uri="{BB962C8B-B14F-4D97-AF65-F5344CB8AC3E}">
        <p14:creationId xmlns:p14="http://schemas.microsoft.com/office/powerpoint/2010/main" val="321234649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8194" name="Title 1"/>
          <p:cNvSpPr>
            <a:spLocks noGrp="1"/>
          </p:cNvSpPr>
          <p:nvPr>
            <p:ph type="title"/>
          </p:nvPr>
        </p:nvSpPr>
        <p:spPr>
          <a:xfrm>
            <a:off x="323528" y="188640"/>
            <a:ext cx="8229600" cy="1143000"/>
          </a:xfrm>
        </p:spPr>
        <p:txBody>
          <a:bodyPr/>
          <a:lstStyle/>
          <a:p>
            <a:r>
              <a:rPr lang="en-US" dirty="0" smtClean="0"/>
              <a:t>Religion</a:t>
            </a:r>
          </a:p>
        </p:txBody>
      </p:sp>
      <p:sp>
        <p:nvSpPr>
          <p:cNvPr id="8195" name="Content Placeholder 2"/>
          <p:cNvSpPr>
            <a:spLocks noGrp="1"/>
          </p:cNvSpPr>
          <p:nvPr>
            <p:ph idx="1"/>
          </p:nvPr>
        </p:nvSpPr>
        <p:spPr/>
        <p:txBody>
          <a:bodyPr/>
          <a:lstStyle/>
          <a:p>
            <a:pPr>
              <a:buFont typeface="Arial" charset="0"/>
              <a:buNone/>
            </a:pPr>
            <a:r>
              <a:rPr lang="en-US" dirty="0" smtClean="0"/>
              <a:t>The gods controlled their destiny and they were obsessed with knowing what the gods wanted. Religion was connected to every part of daily life it was social and practical. Public festivals were originated from religious practices like boys into warriors and girls in to mothers. Temples dedicated to the god or goddess were major Greek buildings in the cities. There were twelve chief gods.</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9218" name="Content Placeholder 2"/>
          <p:cNvSpPr>
            <a:spLocks noGrp="1"/>
          </p:cNvSpPr>
          <p:nvPr>
            <p:ph idx="1"/>
          </p:nvPr>
        </p:nvSpPr>
        <p:spPr>
          <a:xfrm>
            <a:off x="467544" y="908720"/>
            <a:ext cx="8229600" cy="4525963"/>
          </a:xfrm>
        </p:spPr>
        <p:txBody>
          <a:bodyPr/>
          <a:lstStyle/>
          <a:p>
            <a:pPr>
              <a:buFont typeface="Arial" charset="0"/>
              <a:buNone/>
            </a:pPr>
            <a:r>
              <a:rPr lang="en-US" sz="2800" dirty="0" smtClean="0"/>
              <a:t>In the myth of creation there was Chaos who created the mass of earth and the heavens. Father heaven and mother earth. Gaea who is mother earth and Uranus father Heaven gave birth to the Titans, Cyclopes and Giants the first creatures.  The Cyclopes helped Zeus defeat his brother to become the father god, they did this my forging his lighting bolt.</a:t>
            </a:r>
          </a:p>
          <a:p>
            <a:pPr>
              <a:buFont typeface="Arial" charset="0"/>
              <a:buNone/>
            </a:pPr>
            <a:r>
              <a:rPr lang="en-US" sz="2800" dirty="0" smtClean="0"/>
              <a:t>The Greeks believed in an oracle they went to her for advice on everything and the oracle could see into the future. The Greeks gave offering to the oracle to see into the future. Like going to war, asking to get higher in the social ranks.</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0242" name="Title 1"/>
          <p:cNvSpPr>
            <a:spLocks noGrp="1"/>
          </p:cNvSpPr>
          <p:nvPr>
            <p:ph type="title"/>
          </p:nvPr>
        </p:nvSpPr>
        <p:spPr>
          <a:xfrm>
            <a:off x="-2844800" y="-242888"/>
            <a:ext cx="8229600" cy="1143001"/>
          </a:xfrm>
        </p:spPr>
        <p:txBody>
          <a:bodyPr/>
          <a:lstStyle/>
          <a:p>
            <a:r>
              <a:rPr lang="en-US" dirty="0" smtClean="0"/>
              <a:t>Gods</a:t>
            </a:r>
          </a:p>
        </p:txBody>
      </p:sp>
      <p:sp>
        <p:nvSpPr>
          <p:cNvPr id="10243" name="Content Placeholder 2"/>
          <p:cNvSpPr>
            <a:spLocks noGrp="1"/>
          </p:cNvSpPr>
          <p:nvPr>
            <p:ph idx="1"/>
          </p:nvPr>
        </p:nvSpPr>
        <p:spPr>
          <a:xfrm>
            <a:off x="323850" y="620713"/>
            <a:ext cx="8229600" cy="4525962"/>
          </a:xfrm>
        </p:spPr>
        <p:txBody>
          <a:bodyPr/>
          <a:lstStyle/>
          <a:p>
            <a:pPr>
              <a:buFont typeface="Arial" charset="0"/>
              <a:buNone/>
            </a:pPr>
            <a:r>
              <a:rPr lang="en-US" dirty="0" smtClean="0"/>
              <a:t>The gods said to live on top of mount Olympus, highest mountain in Greece. Zeus the father of the gods, Athena Goddess of wisdom and craft, Apollo the god of sun and poetry, Aphrodite goddess of love, and Poseidon brother of Zeus god of the sea and earthquakes.</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xmlns:mc="http://schemas.openxmlformats.org/markup-compatibility/2006" xmlns:a14="http://schemas.microsoft.com/office/drawing/2010/main" val="FFC000" mc:Ignorable=""/>
            </a:gs>
            <a:gs pos="50000">
              <a:srgbClr xmlns:mc="http://schemas.openxmlformats.org/markup-compatibility/2006" xmlns:a14="http://schemas.microsoft.com/office/drawing/2010/main" val="00B050" mc:Ignorable=""/>
            </a:gs>
            <a:gs pos="100000">
              <a:srgbClr xmlns:mc="http://schemas.openxmlformats.org/markup-compatibility/2006" xmlns:a14="http://schemas.microsoft.com/office/drawing/2010/main" val="00B0F0" mc:Ignorable=""/>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Intellectuals</a:t>
            </a:r>
            <a:endParaRPr lang="en-CA" dirty="0"/>
          </a:p>
        </p:txBody>
      </p:sp>
      <p:sp>
        <p:nvSpPr>
          <p:cNvPr id="3" name="Content Placeholder 2"/>
          <p:cNvSpPr>
            <a:spLocks noGrp="1"/>
          </p:cNvSpPr>
          <p:nvPr>
            <p:ph idx="1"/>
          </p:nvPr>
        </p:nvSpPr>
        <p:spPr/>
        <p:txBody>
          <a:bodyPr/>
          <a:lstStyle/>
          <a:p>
            <a:pPr lvl="0"/>
            <a:r>
              <a:rPr lang="en-US" dirty="0"/>
              <a:t>“Philosophy” is a Greek word that originally meant “love of wisdom”</a:t>
            </a:r>
            <a:endParaRPr lang="en-CA" dirty="0"/>
          </a:p>
          <a:p>
            <a:pPr lvl="0"/>
            <a:r>
              <a:rPr lang="en-US" dirty="0"/>
              <a:t>Early Greek philosophers were concerned with the development of critical or rational thought about the nature of the universe and the place of divine forces and soul in it</a:t>
            </a:r>
            <a:endParaRPr lang="en-CA" dirty="0"/>
          </a:p>
          <a:p>
            <a:endParaRPr lang="en-CA" dirty="0"/>
          </a:p>
        </p:txBody>
      </p:sp>
    </p:spTree>
    <p:extLst>
      <p:ext uri="{BB962C8B-B14F-4D97-AF65-F5344CB8AC3E}">
        <p14:creationId xmlns:p14="http://schemas.microsoft.com/office/powerpoint/2010/main" val="356559406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xmlns:mc="http://schemas.openxmlformats.org/markup-compatibility/2006" xmlns:a14="http://schemas.microsoft.com/office/drawing/2010/main" val="FFC000" mc:Ignorable=""/>
            </a:gs>
            <a:gs pos="50000">
              <a:srgbClr xmlns:mc="http://schemas.openxmlformats.org/markup-compatibility/2006" xmlns:a14="http://schemas.microsoft.com/office/drawing/2010/main" val="00B050" mc:Ignorable=""/>
            </a:gs>
            <a:gs pos="100000">
              <a:srgbClr xmlns:mc="http://schemas.openxmlformats.org/markup-compatibility/2006" xmlns:a14="http://schemas.microsoft.com/office/drawing/2010/main" val="00B0F0" mc:Ignorable=""/>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08720"/>
            <a:ext cx="8229600" cy="4525963"/>
          </a:xfrm>
        </p:spPr>
        <p:txBody>
          <a:bodyPr/>
          <a:lstStyle/>
          <a:p>
            <a:pPr marL="0" indent="0">
              <a:buNone/>
            </a:pPr>
            <a:r>
              <a:rPr lang="en-US" dirty="0"/>
              <a:t>Sophists (5</a:t>
            </a:r>
            <a:r>
              <a:rPr lang="en-US" baseline="30000" dirty="0"/>
              <a:t>th</a:t>
            </a:r>
            <a:r>
              <a:rPr lang="en-US" dirty="0"/>
              <a:t> century BCE):</a:t>
            </a:r>
            <a:endParaRPr lang="en-CA" dirty="0"/>
          </a:p>
          <a:p>
            <a:pPr lvl="0"/>
            <a:r>
              <a:rPr lang="en-US" dirty="0" smtClean="0"/>
              <a:t>argued </a:t>
            </a:r>
            <a:r>
              <a:rPr lang="en-US" dirty="0"/>
              <a:t>that understanding the universe was beyond the reach of the human mind</a:t>
            </a:r>
            <a:endParaRPr lang="en-CA" dirty="0"/>
          </a:p>
          <a:p>
            <a:pPr lvl="0"/>
            <a:r>
              <a:rPr lang="en-US" dirty="0" smtClean="0"/>
              <a:t>stressed </a:t>
            </a:r>
            <a:r>
              <a:rPr lang="en-US" dirty="0"/>
              <a:t>the importance of rhetoric (the art of persuasive oratory) in winning debates and swaying an </a:t>
            </a:r>
            <a:r>
              <a:rPr lang="en-US" dirty="0" smtClean="0"/>
              <a:t>audience</a:t>
            </a:r>
          </a:p>
          <a:p>
            <a:pPr lvl="0"/>
            <a:r>
              <a:rPr lang="en-US" dirty="0" smtClean="0"/>
              <a:t>there </a:t>
            </a:r>
            <a:r>
              <a:rPr lang="en-US" dirty="0"/>
              <a:t>was no absolute right or wrong, true wisdom consisted of being able to perceive and pursue one’ own good.</a:t>
            </a:r>
            <a:endParaRPr lang="en-CA" dirty="0"/>
          </a:p>
          <a:p>
            <a:endParaRPr lang="en-CA" dirty="0"/>
          </a:p>
        </p:txBody>
      </p:sp>
    </p:spTree>
    <p:extLst>
      <p:ext uri="{BB962C8B-B14F-4D97-AF65-F5344CB8AC3E}">
        <p14:creationId xmlns:p14="http://schemas.microsoft.com/office/powerpoint/2010/main" val="319405255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xmlns:mc="http://schemas.openxmlformats.org/markup-compatibility/2006" xmlns:a14="http://schemas.microsoft.com/office/drawing/2010/main" val="00B0F0" mc:Ignorable=""/>
            </a:gs>
            <a:gs pos="50000">
              <a:srgbClr xmlns:mc="http://schemas.openxmlformats.org/markup-compatibility/2006" xmlns:a14="http://schemas.microsoft.com/office/drawing/2010/main" val="FFFF00" mc:Ignorable=""/>
            </a:gs>
            <a:gs pos="100000">
              <a:schemeClr val="accent6">
                <a:lumMod val="49000"/>
                <a:lumOff val="51000"/>
              </a:schemeClr>
            </a:gs>
          </a:gsLst>
          <a:lin ang="5400000" scaled="0"/>
        </a:gradFill>
        <a:effectLst/>
      </p:bgPr>
    </p:bg>
    <p:spTree>
      <p:nvGrpSpPr>
        <p:cNvPr id="1" name=""/>
        <p:cNvGrpSpPr/>
        <p:nvPr/>
      </p:nvGrpSpPr>
      <p:grpSpPr>
        <a:xfrm>
          <a:off x="0" y="0"/>
          <a:ext cx="0" cy="0"/>
          <a:chOff x="0" y="0"/>
          <a:chExt cx="0" cy="0"/>
        </a:xfrm>
      </p:grpSpPr>
      <p:sp>
        <p:nvSpPr>
          <p:cNvPr id="3074" name="Title 1"/>
          <p:cNvSpPr>
            <a:spLocks noGrp="1"/>
          </p:cNvSpPr>
          <p:nvPr>
            <p:ph type="title"/>
          </p:nvPr>
        </p:nvSpPr>
        <p:spPr>
          <a:xfrm>
            <a:off x="467544" y="260648"/>
            <a:ext cx="8229600" cy="1143000"/>
          </a:xfrm>
        </p:spPr>
        <p:txBody>
          <a:bodyPr/>
          <a:lstStyle/>
          <a:p>
            <a:pPr eaLnBrk="1" hangingPunct="1"/>
            <a:r>
              <a:rPr lang="en-US" dirty="0" smtClean="0"/>
              <a:t>Timeline</a:t>
            </a:r>
            <a:endParaRPr lang="en-US" dirty="0" smtClean="0"/>
          </a:p>
        </p:txBody>
      </p:sp>
      <p:sp>
        <p:nvSpPr>
          <p:cNvPr id="3075" name="Content Placeholder 2"/>
          <p:cNvSpPr>
            <a:spLocks noGrp="1"/>
          </p:cNvSpPr>
          <p:nvPr>
            <p:ph idx="1"/>
          </p:nvPr>
        </p:nvSpPr>
        <p:spPr/>
        <p:txBody>
          <a:bodyPr/>
          <a:lstStyle/>
          <a:p>
            <a:r>
              <a:rPr lang="en-US" dirty="0"/>
              <a:t>Minoan </a:t>
            </a:r>
            <a:r>
              <a:rPr lang="en-US" dirty="0" smtClean="0"/>
              <a:t>Crete (2800 BCE)</a:t>
            </a:r>
            <a:r>
              <a:rPr lang="en-CA" dirty="0"/>
              <a:t> </a:t>
            </a:r>
            <a:r>
              <a:rPr lang="en-CA" dirty="0" smtClean="0"/>
              <a:t>-</a:t>
            </a:r>
            <a:r>
              <a:rPr lang="en-US" dirty="0" smtClean="0"/>
              <a:t>earliest </a:t>
            </a:r>
            <a:r>
              <a:rPr lang="en-US" dirty="0"/>
              <a:t>civilization in the Aegean region emerged on </a:t>
            </a:r>
            <a:r>
              <a:rPr lang="en-US" dirty="0" smtClean="0"/>
              <a:t>Crete</a:t>
            </a:r>
          </a:p>
          <a:p>
            <a:pPr lvl="0"/>
            <a:r>
              <a:rPr lang="en-US" dirty="0" smtClean="0"/>
              <a:t>Mycenaean </a:t>
            </a:r>
            <a:r>
              <a:rPr lang="en-US" dirty="0"/>
              <a:t>civilization </a:t>
            </a:r>
            <a:r>
              <a:rPr lang="en-US" dirty="0" smtClean="0"/>
              <a:t>(</a:t>
            </a:r>
            <a:r>
              <a:rPr lang="en-US" dirty="0" smtClean="0"/>
              <a:t>1600-1100 BCE</a:t>
            </a:r>
            <a:r>
              <a:rPr lang="en-US" dirty="0" smtClean="0"/>
              <a:t>) -part </a:t>
            </a:r>
            <a:r>
              <a:rPr lang="en-US" dirty="0"/>
              <a:t>of Indo-European family of people</a:t>
            </a:r>
            <a:r>
              <a:rPr lang="en-US" dirty="0" smtClean="0"/>
              <a:t>):</a:t>
            </a:r>
            <a:r>
              <a:rPr lang="en-US" dirty="0"/>
              <a:t> </a:t>
            </a:r>
            <a:endParaRPr lang="en-CA" dirty="0"/>
          </a:p>
          <a:p>
            <a:r>
              <a:rPr lang="en-US" dirty="0"/>
              <a:t>Dark Age (1100-750 BCE</a:t>
            </a:r>
            <a:r>
              <a:rPr lang="en-US" dirty="0" smtClean="0"/>
              <a:t>)</a:t>
            </a:r>
            <a:endParaRPr lang="en-CA" dirty="0"/>
          </a:p>
          <a:p>
            <a:r>
              <a:rPr lang="en-US" dirty="0"/>
              <a:t>The Greek City States (polis in Greek) (750-500 BCE)</a:t>
            </a:r>
            <a:endParaRPr lang="en-CA" dirty="0"/>
          </a:p>
          <a:p>
            <a:r>
              <a:rPr lang="en-US" dirty="0" smtClean="0"/>
              <a:t>Classical </a:t>
            </a:r>
            <a:r>
              <a:rPr lang="en-US" dirty="0"/>
              <a:t>Greece: (500-338 BCE</a:t>
            </a:r>
            <a:r>
              <a:rPr lang="en-US" dirty="0" smtClean="0"/>
              <a:t>)</a:t>
            </a:r>
            <a:endParaRPr lang="en-CA"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xmlns:mc="http://schemas.openxmlformats.org/markup-compatibility/2006" xmlns:a14="http://schemas.microsoft.com/office/drawing/2010/main" val="FFC000" mc:Ignorable=""/>
            </a:gs>
            <a:gs pos="50000">
              <a:srgbClr xmlns:mc="http://schemas.openxmlformats.org/markup-compatibility/2006" xmlns:a14="http://schemas.microsoft.com/office/drawing/2010/main" val="00B050" mc:Ignorable=""/>
            </a:gs>
            <a:gs pos="100000">
              <a:srgbClr xmlns:mc="http://schemas.openxmlformats.org/markup-compatibility/2006" xmlns:a14="http://schemas.microsoft.com/office/drawing/2010/main" val="00B0F0" mc:Ignorable=""/>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20688"/>
            <a:ext cx="8229600" cy="4525963"/>
          </a:xfrm>
        </p:spPr>
        <p:txBody>
          <a:bodyPr/>
          <a:lstStyle/>
          <a:p>
            <a:pPr marL="0" indent="0">
              <a:buNone/>
            </a:pPr>
            <a:r>
              <a:rPr lang="en-US" sz="3000" dirty="0" smtClean="0"/>
              <a:t>Plato </a:t>
            </a:r>
            <a:r>
              <a:rPr lang="en-US" sz="3000" dirty="0"/>
              <a:t>(429-347 BCE):</a:t>
            </a:r>
            <a:endParaRPr lang="en-CA" sz="3000" dirty="0"/>
          </a:p>
          <a:p>
            <a:pPr lvl="0"/>
            <a:r>
              <a:rPr lang="en-US" sz="3000" dirty="0"/>
              <a:t>Unlike his master Socrates, Plato wrote a great deal</a:t>
            </a:r>
            <a:endParaRPr lang="en-CA" sz="3000" dirty="0"/>
          </a:p>
          <a:p>
            <a:pPr lvl="0"/>
            <a:r>
              <a:rPr lang="en-US" sz="3000" dirty="0"/>
              <a:t>Plato’s ideas of government were set out in his dialogue titled </a:t>
            </a:r>
            <a:r>
              <a:rPr lang="en-US" sz="3000" i="1" dirty="0"/>
              <a:t>The Republic</a:t>
            </a:r>
            <a:endParaRPr lang="en-CA" sz="3000" dirty="0"/>
          </a:p>
          <a:p>
            <a:pPr lvl="0"/>
            <a:r>
              <a:rPr lang="en-US" sz="3000" dirty="0"/>
              <a:t>He was fascinated with the question of reality. </a:t>
            </a:r>
            <a:endParaRPr lang="en-US" sz="3000" dirty="0" smtClean="0"/>
          </a:p>
          <a:p>
            <a:pPr lvl="0"/>
            <a:r>
              <a:rPr lang="en-US" sz="3000" dirty="0"/>
              <a:t>A</a:t>
            </a:r>
            <a:r>
              <a:rPr lang="en-US" sz="3000" dirty="0" smtClean="0"/>
              <a:t> </a:t>
            </a:r>
            <a:r>
              <a:rPr lang="en-US" sz="3000" dirty="0"/>
              <a:t>higher world of eternal, unchanging Ideas or Forms has always existed. To know these Form is to know truth. </a:t>
            </a:r>
            <a:endParaRPr lang="en-US" sz="3000" dirty="0"/>
          </a:p>
          <a:p>
            <a:pPr lvl="0"/>
            <a:r>
              <a:rPr lang="en-US" sz="3000" dirty="0" smtClean="0"/>
              <a:t>These Forms can </a:t>
            </a:r>
            <a:r>
              <a:rPr lang="en-US" sz="3000" dirty="0"/>
              <a:t>only be apprehended by a trained </a:t>
            </a:r>
            <a:r>
              <a:rPr lang="en-US" sz="3000" dirty="0" smtClean="0"/>
              <a:t>mind which is </a:t>
            </a:r>
            <a:r>
              <a:rPr lang="en-US" sz="3000" dirty="0"/>
              <a:t>the goal of philosophy</a:t>
            </a:r>
            <a:endParaRPr lang="en-CA" sz="3000" dirty="0"/>
          </a:p>
          <a:p>
            <a:endParaRPr lang="en-CA" dirty="0"/>
          </a:p>
        </p:txBody>
      </p:sp>
    </p:spTree>
    <p:extLst>
      <p:ext uri="{BB962C8B-B14F-4D97-AF65-F5344CB8AC3E}">
        <p14:creationId xmlns:p14="http://schemas.microsoft.com/office/powerpoint/2010/main" val="93099770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xmlns:mc="http://schemas.openxmlformats.org/markup-compatibility/2006" xmlns:a14="http://schemas.microsoft.com/office/drawing/2010/main" val="FFC000" mc:Ignorable=""/>
            </a:gs>
            <a:gs pos="50000">
              <a:srgbClr xmlns:mc="http://schemas.openxmlformats.org/markup-compatibility/2006" xmlns:a14="http://schemas.microsoft.com/office/drawing/2010/main" val="00B050" mc:Ignorable=""/>
            </a:gs>
            <a:gs pos="100000">
              <a:srgbClr xmlns:mc="http://schemas.openxmlformats.org/markup-compatibility/2006" xmlns:a14="http://schemas.microsoft.com/office/drawing/2010/main" val="00B0F0" mc:Ignorable=""/>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052736"/>
            <a:ext cx="8229600" cy="4525963"/>
          </a:xfrm>
        </p:spPr>
        <p:txBody>
          <a:bodyPr/>
          <a:lstStyle/>
          <a:p>
            <a:pPr marL="0" indent="0">
              <a:buNone/>
            </a:pPr>
            <a:r>
              <a:rPr lang="en-US" dirty="0"/>
              <a:t>Aristotle (384-322 BCE):</a:t>
            </a:r>
            <a:endParaRPr lang="en-CA" dirty="0"/>
          </a:p>
          <a:p>
            <a:pPr lvl="0"/>
            <a:r>
              <a:rPr lang="en-US" dirty="0" smtClean="0"/>
              <a:t>studied </a:t>
            </a:r>
            <a:r>
              <a:rPr lang="en-US" dirty="0"/>
              <a:t>at </a:t>
            </a:r>
            <a:r>
              <a:rPr lang="en-US" dirty="0" smtClean="0"/>
              <a:t>the </a:t>
            </a:r>
            <a:r>
              <a:rPr lang="en-US" dirty="0"/>
              <a:t>Academy </a:t>
            </a:r>
            <a:r>
              <a:rPr lang="en-US" dirty="0" smtClean="0"/>
              <a:t>at Athens for 20 years</a:t>
            </a:r>
            <a:endParaRPr lang="en-CA" dirty="0"/>
          </a:p>
          <a:p>
            <a:pPr lvl="0"/>
            <a:r>
              <a:rPr lang="en-US" dirty="0" smtClean="0"/>
              <a:t>became </a:t>
            </a:r>
            <a:r>
              <a:rPr lang="en-US" dirty="0"/>
              <a:t>a tutor to Alexander the Great</a:t>
            </a:r>
            <a:endParaRPr lang="en-CA" dirty="0"/>
          </a:p>
          <a:p>
            <a:pPr lvl="0"/>
            <a:r>
              <a:rPr lang="en-US" dirty="0" smtClean="0"/>
              <a:t>wished </a:t>
            </a:r>
            <a:r>
              <a:rPr lang="en-US" dirty="0"/>
              <a:t>for an effective form of government that would rationally direct human affairs</a:t>
            </a:r>
            <a:endParaRPr lang="en-CA" dirty="0"/>
          </a:p>
          <a:p>
            <a:pPr lvl="0"/>
            <a:r>
              <a:rPr lang="en-US" dirty="0"/>
              <a:t>did not seek and ideal state based on the embodiment of an ideal Form of justice but tried to find the best form of government by a rational examination of existing government.</a:t>
            </a:r>
            <a:endParaRPr lang="en-CA" dirty="0"/>
          </a:p>
          <a:p>
            <a:endParaRPr lang="en-CA" dirty="0"/>
          </a:p>
        </p:txBody>
      </p:sp>
    </p:spTree>
    <p:extLst>
      <p:ext uri="{BB962C8B-B14F-4D97-AF65-F5344CB8AC3E}">
        <p14:creationId xmlns:p14="http://schemas.microsoft.com/office/powerpoint/2010/main" val="411268481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75000"/>
              </a:schemeClr>
            </a:gs>
            <a:gs pos="50000">
              <a:schemeClr val="accent6">
                <a:lumMod val="75000"/>
              </a:schemeClr>
            </a:gs>
            <a:gs pos="100000">
              <a:schemeClr val="accent6">
                <a:lumMod val="49000"/>
                <a:lumOff val="51000"/>
              </a:schemeClr>
            </a:gs>
          </a:gsLst>
          <a:lin ang="5400000" scaled="0"/>
        </a:gradFill>
        <a:effectLst/>
      </p:bgPr>
    </p:bg>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a:t>B</a:t>
            </a:r>
            <a:r>
              <a:rPr lang="en-US" dirty="0" smtClean="0"/>
              <a:t>ibliography</a:t>
            </a:r>
            <a:endParaRPr lang="en-US" dirty="0" smtClean="0"/>
          </a:p>
        </p:txBody>
      </p:sp>
      <p:sp>
        <p:nvSpPr>
          <p:cNvPr id="11267" name="Content Placeholder 2"/>
          <p:cNvSpPr>
            <a:spLocks noGrp="1"/>
          </p:cNvSpPr>
          <p:nvPr>
            <p:ph idx="1"/>
          </p:nvPr>
        </p:nvSpPr>
        <p:spPr/>
        <p:txBody>
          <a:bodyPr/>
          <a:lstStyle/>
          <a:p>
            <a:pPr eaLnBrk="1" hangingPunct="1"/>
            <a:r>
              <a:rPr lang="en-US" sz="2800" dirty="0" smtClean="0">
                <a:hlinkClick r:id="rId2"/>
              </a:rPr>
              <a:t>http://www.ancientgreece.com/s/Main_Page</a:t>
            </a:r>
            <a:r>
              <a:rPr lang="en-US" sz="2800" dirty="0" smtClean="0">
                <a:hlinkClick r:id="rId2"/>
              </a:rPr>
              <a:t>/</a:t>
            </a:r>
          </a:p>
          <a:p>
            <a:pPr eaLnBrk="1" hangingPunct="1"/>
            <a:r>
              <a:rPr lang="en-US" sz="2800" dirty="0" smtClean="0">
                <a:hlinkClick r:id="rId3"/>
              </a:rPr>
              <a:t>http</a:t>
            </a:r>
            <a:r>
              <a:rPr lang="en-US" sz="2800" dirty="0" smtClean="0">
                <a:hlinkClick r:id="rId3"/>
              </a:rPr>
              <a:t>://</a:t>
            </a:r>
            <a:r>
              <a:rPr lang="en-US" sz="2800" dirty="0" smtClean="0">
                <a:hlinkClick r:id="rId3"/>
              </a:rPr>
              <a:t>static.howstuffworks.com/gif/willow/ancient-greece4.gif</a:t>
            </a:r>
            <a:endParaRPr lang="en-US" sz="2800" dirty="0" smtClean="0"/>
          </a:p>
          <a:p>
            <a:pPr eaLnBrk="1" hangingPunct="1"/>
            <a:r>
              <a:rPr lang="en-US" sz="2800" dirty="0" smtClean="0">
                <a:hlinkClick r:id="rId4"/>
              </a:rPr>
              <a:t>http://www.mapsofworld.com/greece/science-technology/ancient-greek-science-technologies.html</a:t>
            </a:r>
            <a:endParaRPr lang="en-US" sz="2800" dirty="0" smtClean="0"/>
          </a:p>
          <a:p>
            <a:pPr eaLnBrk="1" hangingPunct="1"/>
            <a:r>
              <a:rPr lang="en-US" sz="2800" dirty="0" smtClean="0">
                <a:hlinkClick r:id="rId5"/>
              </a:rPr>
              <a:t>http://www.associatedcontent.com/article/306454/history_of_the_minoan_civilization.html?cat=37</a:t>
            </a:r>
            <a:endParaRPr lang="en-US" sz="2800" dirty="0" smtClean="0"/>
          </a:p>
          <a:p>
            <a:pPr eaLnBrk="1" hangingPunct="1"/>
            <a:r>
              <a:rPr lang="en-US" sz="2800" dirty="0" smtClean="0"/>
              <a:t>World History Textbook</a:t>
            </a:r>
            <a:endParaRPr lang="en-US" sz="2800" dirty="0" smtClean="0"/>
          </a:p>
          <a:p>
            <a:pPr eaLnBrk="1" hangingPunct="1"/>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a:xfrm>
            <a:off x="323850" y="-315913"/>
            <a:ext cx="8229600" cy="1143001"/>
          </a:xfrm>
        </p:spPr>
        <p:txBody>
          <a:bodyPr/>
          <a:lstStyle/>
          <a:p>
            <a:pPr eaLnBrk="1" hangingPunct="1"/>
            <a:r>
              <a:rPr lang="en-US" dirty="0" smtClean="0"/>
              <a:t>Geography </a:t>
            </a:r>
          </a:p>
        </p:txBody>
      </p:sp>
      <p:pic>
        <p:nvPicPr>
          <p:cNvPr id="4099" name="Content Placeholder 3" descr="georaphy.gif"/>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3422650" y="476250"/>
            <a:ext cx="5892800" cy="4897438"/>
          </a:xfrm>
        </p:spPr>
      </p:pic>
      <p:pic>
        <p:nvPicPr>
          <p:cNvPr id="4100" name="Picture 3" descr="map-of-greec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620713"/>
            <a:ext cx="3590925" cy="3790950"/>
          </a:xfrm>
          <a:prstGeom prst="rect">
            <a:avLst/>
          </a:prstGeom>
          <a:noFill/>
          <a:ln>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pic>
      <p:sp>
        <p:nvSpPr>
          <p:cNvPr id="4101" name="TextBox 6"/>
          <p:cNvSpPr txBox="1">
            <a:spLocks noChangeArrowheads="1"/>
          </p:cNvSpPr>
          <p:nvPr/>
        </p:nvSpPr>
        <p:spPr bwMode="auto">
          <a:xfrm>
            <a:off x="539750" y="5300663"/>
            <a:ext cx="8280400" cy="1200150"/>
          </a:xfrm>
          <a:prstGeom prst="rect">
            <a:avLst/>
          </a:prstGeom>
          <a:noFill/>
          <a:ln>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Greece was very mountainous peninsula and had a small land area.</a:t>
            </a:r>
          </a:p>
          <a:p>
            <a:pPr eaLnBrk="1" hangingPunct="1"/>
            <a:r>
              <a:rPr lang="en-US" dirty="0"/>
              <a:t>Most of Greece was made up of small planes and river valleys surrounded by mountains which helped the societies in Greece stay away from each other and time to develop their own way of life. </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20000">
              <a:srgbClr xmlns:mc="http://schemas.openxmlformats.org/markup-compatibility/2006" xmlns:a14="http://schemas.microsoft.com/office/drawing/2010/main" val="FC9FCB" mc:Ignorable="">
                <a:alpha val="40000"/>
              </a:srgbClr>
            </a:gs>
            <a:gs pos="20000">
              <a:srgbClr xmlns:mc="http://schemas.openxmlformats.org/markup-compatibility/2006" xmlns:a14="http://schemas.microsoft.com/office/drawing/2010/main" val="FC9FCB" mc:Ignorable="">
                <a:alpha val="40000"/>
              </a:srgbClr>
            </a:gs>
            <a:gs pos="72000">
              <a:srgbClr xmlns:mc="http://schemas.openxmlformats.org/markup-compatibility/2006" xmlns:a14="http://schemas.microsoft.com/office/drawing/2010/main" val="F8B049" mc:Ignorable="">
                <a:alpha val="45000"/>
              </a:srgbClr>
            </a:gs>
            <a:gs pos="0">
              <a:srgbClr xmlns:mc="http://schemas.openxmlformats.org/markup-compatibility/2006" xmlns:a14="http://schemas.microsoft.com/office/drawing/2010/main" val="F8B049" mc:Ignorable="">
                <a:alpha val="79000"/>
              </a:srgbClr>
            </a:gs>
            <a:gs pos="63000">
              <a:srgbClr xmlns:mc="http://schemas.openxmlformats.org/markup-compatibility/2006" xmlns:a14="http://schemas.microsoft.com/office/drawing/2010/main" val="FEE7F2" mc:Ignorable="">
                <a:alpha val="97000"/>
              </a:srgbClr>
            </a:gs>
            <a:gs pos="67000">
              <a:srgbClr xmlns:mc="http://schemas.openxmlformats.org/markup-compatibility/2006" xmlns:a14="http://schemas.microsoft.com/office/drawing/2010/main" val="F952A0" mc:Ignorable="">
                <a:alpha val="33000"/>
              </a:srgbClr>
            </a:gs>
            <a:gs pos="69000">
              <a:srgbClr xmlns:mc="http://schemas.openxmlformats.org/markup-compatibility/2006" xmlns:a14="http://schemas.microsoft.com/office/drawing/2010/main" val="C50849" mc:Ignorable="">
                <a:alpha val="49000"/>
              </a:srgbClr>
            </a:gs>
            <a:gs pos="82001">
              <a:srgbClr xmlns:mc="http://schemas.openxmlformats.org/markup-compatibility/2006" xmlns:a14="http://schemas.microsoft.com/office/drawing/2010/main" val="B43E85" mc:Ignorable="">
                <a:alpha val="50000"/>
              </a:srgbClr>
            </a:gs>
            <a:gs pos="56000">
              <a:srgbClr xmlns:mc="http://schemas.openxmlformats.org/markup-compatibility/2006" xmlns:a14="http://schemas.microsoft.com/office/drawing/2010/main" val="F8B049" mc:Ignorable=""/>
            </a:gs>
          </a:gsLst>
          <a:lin ang="5400000" scaled="0"/>
        </a:gradFill>
        <a:effectLst/>
      </p:bgPr>
    </p:bg>
    <p:spTree>
      <p:nvGrpSpPr>
        <p:cNvPr id="1" name=""/>
        <p:cNvGrpSpPr/>
        <p:nvPr/>
      </p:nvGrpSpPr>
      <p:grpSpPr>
        <a:xfrm>
          <a:off x="0" y="0"/>
          <a:ext cx="0" cy="0"/>
          <a:chOff x="0" y="0"/>
          <a:chExt cx="0" cy="0"/>
        </a:xfrm>
      </p:grpSpPr>
      <p:pic>
        <p:nvPicPr>
          <p:cNvPr id="5123" name="Content Placeholder 3" descr="52857_1.gif"/>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0" y="0"/>
            <a:ext cx="4881563" cy="5570538"/>
          </a:xfrm>
        </p:spPr>
      </p:pic>
      <p:sp>
        <p:nvSpPr>
          <p:cNvPr id="5124" name="TextBox 4"/>
          <p:cNvSpPr txBox="1">
            <a:spLocks noChangeArrowheads="1"/>
          </p:cNvSpPr>
          <p:nvPr/>
        </p:nvSpPr>
        <p:spPr bwMode="auto">
          <a:xfrm>
            <a:off x="5364163" y="1773238"/>
            <a:ext cx="3311525" cy="3970337"/>
          </a:xfrm>
          <a:prstGeom prst="rect">
            <a:avLst/>
          </a:prstGeom>
          <a:noFill/>
          <a:ln>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Over time the societies were so attached to independence they fought each other to gain advantage. Their rivalry among them led to warfare that devastated Greek society.</a:t>
            </a:r>
          </a:p>
          <a:p>
            <a:pPr eaLnBrk="1" hangingPunct="1"/>
            <a:endParaRPr lang="en-US" dirty="0"/>
          </a:p>
          <a:p>
            <a:pPr eaLnBrk="1" hangingPunct="1"/>
            <a:r>
              <a:rPr lang="en-US" dirty="0"/>
              <a:t>Greece had a long seacoast  with bays which made numerous harbors.</a:t>
            </a:r>
          </a:p>
          <a:p>
            <a:pPr eaLnBrk="1" hangingPunct="1"/>
            <a:endParaRPr lang="en-US" dirty="0"/>
          </a:p>
          <a:p>
            <a:pPr eaLnBrk="1" hangingPunct="1"/>
            <a:r>
              <a:rPr lang="en-US" dirty="0"/>
              <a:t>Greeks inhabited many islands to the west south and mainly east of central Greece.  </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xmlns:mc="http://schemas.openxmlformats.org/markup-compatibility/2006" xmlns:a14="http://schemas.microsoft.com/office/drawing/2010/main" val="FFFF00" mc:Ignorable=""/>
            </a:gs>
            <a:gs pos="47000">
              <a:srgbClr xmlns:mc="http://schemas.openxmlformats.org/markup-compatibility/2006" xmlns:a14="http://schemas.microsoft.com/office/drawing/2010/main" val="F0EBD5" mc:Ignorable=""/>
            </a:gs>
            <a:gs pos="100000">
              <a:schemeClr val="accent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Political Structure</a:t>
            </a:r>
            <a:endParaRPr lang="en-CA" dirty="0"/>
          </a:p>
        </p:txBody>
      </p:sp>
      <p:sp>
        <p:nvSpPr>
          <p:cNvPr id="3" name="Content Placeholder 2"/>
          <p:cNvSpPr>
            <a:spLocks noGrp="1"/>
          </p:cNvSpPr>
          <p:nvPr>
            <p:ph idx="1"/>
          </p:nvPr>
        </p:nvSpPr>
        <p:spPr/>
        <p:txBody>
          <a:bodyPr/>
          <a:lstStyle/>
          <a:p>
            <a:pPr marL="0" indent="0">
              <a:buNone/>
            </a:pPr>
            <a:r>
              <a:rPr lang="en-US" dirty="0"/>
              <a:t>Minoan Crete:</a:t>
            </a:r>
            <a:endParaRPr lang="en-CA" dirty="0"/>
          </a:p>
          <a:p>
            <a:pPr lvl="0"/>
            <a:r>
              <a:rPr lang="en-CA" dirty="0"/>
              <a:t>Crete was ruled by a monarch from the central palace of Knossos. </a:t>
            </a:r>
            <a:r>
              <a:rPr lang="en-CA" dirty="0" smtClean="0"/>
              <a:t>The </a:t>
            </a:r>
            <a:r>
              <a:rPr lang="en-CA" dirty="0"/>
              <a:t>monarchy, however, was far from a totalitarian regime. </a:t>
            </a:r>
            <a:endParaRPr lang="en-CA" dirty="0" smtClean="0"/>
          </a:p>
          <a:p>
            <a:pPr lvl="0"/>
            <a:r>
              <a:rPr lang="en-CA" dirty="0" smtClean="0"/>
              <a:t>Numerous </a:t>
            </a:r>
            <a:r>
              <a:rPr lang="en-CA" dirty="0"/>
              <a:t>administrative decisions were shared a priesthood </a:t>
            </a:r>
            <a:r>
              <a:rPr lang="en-CA" dirty="0" smtClean="0"/>
              <a:t>and </a:t>
            </a:r>
            <a:r>
              <a:rPr lang="en-CA" dirty="0"/>
              <a:t>an immense network of bureaucrats and scribes.</a:t>
            </a:r>
          </a:p>
          <a:p>
            <a:endParaRPr lang="en-CA" dirty="0"/>
          </a:p>
        </p:txBody>
      </p:sp>
    </p:spTree>
    <p:extLst>
      <p:ext uri="{BB962C8B-B14F-4D97-AF65-F5344CB8AC3E}">
        <p14:creationId xmlns:p14="http://schemas.microsoft.com/office/powerpoint/2010/main" val="25625171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xmlns:mc="http://schemas.openxmlformats.org/markup-compatibility/2006" xmlns:a14="http://schemas.microsoft.com/office/drawing/2010/main" val="FFFF00" mc:Ignorable=""/>
            </a:gs>
            <a:gs pos="47000">
              <a:srgbClr xmlns:mc="http://schemas.openxmlformats.org/markup-compatibility/2006" xmlns:a14="http://schemas.microsoft.com/office/drawing/2010/main" val="F0EBD5" mc:Ignorable=""/>
            </a:gs>
            <a:gs pos="100000">
              <a:schemeClr val="accent4"/>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836712"/>
            <a:ext cx="8208912" cy="5112568"/>
          </a:xfrm>
        </p:spPr>
        <p:txBody>
          <a:bodyPr/>
          <a:lstStyle/>
          <a:p>
            <a:pPr marL="0" indent="0">
              <a:buNone/>
            </a:pPr>
            <a:r>
              <a:rPr lang="en-US" dirty="0"/>
              <a:t>The Greek City States (polis in Greek):</a:t>
            </a:r>
            <a:endParaRPr lang="en-CA" dirty="0"/>
          </a:p>
          <a:p>
            <a:pPr lvl="0"/>
            <a:r>
              <a:rPr lang="en-CA" dirty="0"/>
              <a:t>As a community, the polis consisted of citizens with political rights </a:t>
            </a:r>
            <a:r>
              <a:rPr lang="en-CA" dirty="0" smtClean="0"/>
              <a:t>without </a:t>
            </a:r>
            <a:r>
              <a:rPr lang="en-CA" dirty="0"/>
              <a:t>political </a:t>
            </a:r>
            <a:r>
              <a:rPr lang="en-CA" dirty="0" smtClean="0"/>
              <a:t>rights, and noncitizens. All </a:t>
            </a:r>
            <a:r>
              <a:rPr lang="en-CA" dirty="0"/>
              <a:t>citizens of a polis possessed fundamental rights, but these rights were coupled with responsibilities</a:t>
            </a:r>
          </a:p>
          <a:p>
            <a:pPr lvl="0"/>
            <a:r>
              <a:rPr lang="en-CA" dirty="0"/>
              <a:t>The citizens not only belonged to themselves, they also belonged to the states. </a:t>
            </a:r>
            <a:endParaRPr lang="en-CA" dirty="0" smtClean="0"/>
          </a:p>
          <a:p>
            <a:pPr lvl="0"/>
            <a:r>
              <a:rPr lang="en-CA" dirty="0" smtClean="0"/>
              <a:t>This loyalty </a:t>
            </a:r>
            <a:r>
              <a:rPr lang="en-CA" dirty="0"/>
              <a:t>towards their city-states </a:t>
            </a:r>
            <a:r>
              <a:rPr lang="en-CA" dirty="0" smtClean="0"/>
              <a:t>made </a:t>
            </a:r>
            <a:r>
              <a:rPr lang="en-CA" dirty="0"/>
              <a:t>each city-state distrusted one </a:t>
            </a:r>
            <a:r>
              <a:rPr lang="en-CA" dirty="0" smtClean="0"/>
              <a:t>another.</a:t>
            </a:r>
            <a:endParaRPr lang="en-CA" dirty="0"/>
          </a:p>
          <a:p>
            <a:endParaRPr lang="en-CA" dirty="0"/>
          </a:p>
        </p:txBody>
      </p:sp>
    </p:spTree>
    <p:extLst>
      <p:ext uri="{BB962C8B-B14F-4D97-AF65-F5344CB8AC3E}">
        <p14:creationId xmlns:p14="http://schemas.microsoft.com/office/powerpoint/2010/main" val="38691050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xmlns:mc="http://schemas.openxmlformats.org/markup-compatibility/2006" xmlns:a14="http://schemas.microsoft.com/office/drawing/2010/main" val="FFFF00" mc:Ignorable=""/>
            </a:gs>
            <a:gs pos="47000">
              <a:srgbClr xmlns:mc="http://schemas.openxmlformats.org/markup-compatibility/2006" xmlns:a14="http://schemas.microsoft.com/office/drawing/2010/main" val="F0EBD5" mc:Ignorable=""/>
            </a:gs>
            <a:gs pos="100000">
              <a:schemeClr val="accent4"/>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20688"/>
            <a:ext cx="8229600" cy="5832648"/>
          </a:xfrm>
        </p:spPr>
        <p:txBody>
          <a:bodyPr/>
          <a:lstStyle/>
          <a:p>
            <a:pPr marL="0" indent="0">
              <a:buNone/>
            </a:pPr>
            <a:r>
              <a:rPr lang="en-CA" dirty="0" smtClean="0"/>
              <a:t>Tyrants (7</a:t>
            </a:r>
            <a:r>
              <a:rPr lang="en-CA" baseline="30000" dirty="0" smtClean="0"/>
              <a:t>th</a:t>
            </a:r>
            <a:r>
              <a:rPr lang="en-CA" dirty="0" smtClean="0"/>
              <a:t> to 6</a:t>
            </a:r>
            <a:r>
              <a:rPr lang="en-CA" baseline="30000" dirty="0" smtClean="0"/>
              <a:t>th</a:t>
            </a:r>
            <a:r>
              <a:rPr lang="en-CA" dirty="0" smtClean="0"/>
              <a:t> centuries BCE):</a:t>
            </a:r>
            <a:endParaRPr lang="en-CA" dirty="0"/>
          </a:p>
          <a:p>
            <a:pPr lvl="0"/>
            <a:r>
              <a:rPr lang="en-CA" dirty="0"/>
              <a:t>R</a:t>
            </a:r>
            <a:r>
              <a:rPr lang="en-CA" dirty="0" smtClean="0"/>
              <a:t>ulers </a:t>
            </a:r>
            <a:r>
              <a:rPr lang="en-CA" dirty="0"/>
              <a:t>who came to power in an unconstitutional way; tyrant was not subject to the law. </a:t>
            </a:r>
            <a:endParaRPr lang="en-CA" dirty="0" smtClean="0"/>
          </a:p>
          <a:p>
            <a:pPr lvl="0"/>
            <a:r>
              <a:rPr lang="en-CA" dirty="0" smtClean="0"/>
              <a:t>Tyrants </a:t>
            </a:r>
            <a:r>
              <a:rPr lang="en-CA" dirty="0"/>
              <a:t>built new marketplaces, temples, and walls to enhanced  their own popularity and glorified the city, they favours merchants and traders</a:t>
            </a:r>
          </a:p>
          <a:p>
            <a:pPr lvl="0"/>
            <a:r>
              <a:rPr lang="en-CA" dirty="0"/>
              <a:t>L</a:t>
            </a:r>
            <a:r>
              <a:rPr lang="en-CA" dirty="0" smtClean="0"/>
              <a:t>argely </a:t>
            </a:r>
            <a:r>
              <a:rPr lang="en-CA" dirty="0"/>
              <a:t>extinguished by the end of the </a:t>
            </a:r>
            <a:r>
              <a:rPr lang="en-CA" dirty="0" smtClean="0"/>
              <a:t>6</a:t>
            </a:r>
            <a:r>
              <a:rPr lang="en-CA" baseline="30000" dirty="0" smtClean="0"/>
              <a:t>th</a:t>
            </a:r>
            <a:r>
              <a:rPr lang="en-CA" dirty="0" smtClean="0"/>
              <a:t> century </a:t>
            </a:r>
            <a:r>
              <a:rPr lang="en-CA" dirty="0"/>
              <a:t>BCE, Greek believed in the rule of law, and tyranny made a mockery of that ideal</a:t>
            </a:r>
          </a:p>
          <a:p>
            <a:endParaRPr lang="en-CA" dirty="0"/>
          </a:p>
        </p:txBody>
      </p:sp>
    </p:spTree>
    <p:extLst>
      <p:ext uri="{BB962C8B-B14F-4D97-AF65-F5344CB8AC3E}">
        <p14:creationId xmlns:p14="http://schemas.microsoft.com/office/powerpoint/2010/main" val="169301582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xmlns:mc="http://schemas.openxmlformats.org/markup-compatibility/2006" xmlns:a14="http://schemas.microsoft.com/office/drawing/2010/main" val="FFFF00" mc:Ignorable=""/>
            </a:gs>
            <a:gs pos="47000">
              <a:srgbClr xmlns:mc="http://schemas.openxmlformats.org/markup-compatibility/2006" xmlns:a14="http://schemas.microsoft.com/office/drawing/2010/main" val="F0EBD5" mc:Ignorable=""/>
            </a:gs>
            <a:gs pos="100000">
              <a:schemeClr val="accent4"/>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9546"/>
            <a:ext cx="8229600" cy="5717766"/>
          </a:xfrm>
        </p:spPr>
        <p:txBody>
          <a:bodyPr/>
          <a:lstStyle/>
          <a:p>
            <a:pPr marL="0" indent="0">
              <a:buNone/>
            </a:pPr>
            <a:r>
              <a:rPr lang="en-US" dirty="0"/>
              <a:t>Classical Greece:</a:t>
            </a:r>
            <a:endParaRPr lang="en-CA" dirty="0"/>
          </a:p>
          <a:p>
            <a:pPr lvl="0"/>
            <a:r>
              <a:rPr lang="en-CA" dirty="0"/>
              <a:t>Confrontation between the Greek states and the mammoth Persian Empire</a:t>
            </a:r>
          </a:p>
          <a:p>
            <a:pPr lvl="0"/>
            <a:r>
              <a:rPr lang="en-CA" dirty="0" smtClean="0"/>
              <a:t>Greek </a:t>
            </a:r>
            <a:r>
              <a:rPr lang="en-CA" dirty="0"/>
              <a:t>states formed a defensive league under Spartan leadership, while the Athenians pursued a new military policy by the navy.</a:t>
            </a:r>
          </a:p>
          <a:p>
            <a:pPr lvl="0"/>
            <a:r>
              <a:rPr lang="en-CA" dirty="0" smtClean="0"/>
              <a:t>Athenians produced </a:t>
            </a:r>
            <a:r>
              <a:rPr lang="en-CA" dirty="0"/>
              <a:t>a fleet of about two hundred vessels.</a:t>
            </a:r>
          </a:p>
          <a:p>
            <a:pPr lvl="0"/>
            <a:r>
              <a:rPr lang="en-CA" dirty="0"/>
              <a:t>Athens </a:t>
            </a:r>
            <a:r>
              <a:rPr lang="en-CA" dirty="0" smtClean="0"/>
              <a:t>formed </a:t>
            </a:r>
            <a:r>
              <a:rPr lang="en-CA" dirty="0"/>
              <a:t>a defensive alliance against the Persians called the Delian </a:t>
            </a:r>
            <a:r>
              <a:rPr lang="en-CA" dirty="0" smtClean="0"/>
              <a:t>League. </a:t>
            </a:r>
            <a:endParaRPr lang="en-CA" dirty="0"/>
          </a:p>
        </p:txBody>
      </p:sp>
    </p:spTree>
    <p:extLst>
      <p:ext uri="{BB962C8B-B14F-4D97-AF65-F5344CB8AC3E}">
        <p14:creationId xmlns:p14="http://schemas.microsoft.com/office/powerpoint/2010/main" val="32180995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xmlns:mc="http://schemas.openxmlformats.org/markup-compatibility/2006" xmlns:a14="http://schemas.microsoft.com/office/drawing/2010/main" val="FFFF00" mc:Ignorable=""/>
            </a:gs>
            <a:gs pos="47000">
              <a:srgbClr xmlns:mc="http://schemas.openxmlformats.org/markup-compatibility/2006" xmlns:a14="http://schemas.microsoft.com/office/drawing/2010/main" val="F0EBD5" mc:Ignorable=""/>
            </a:gs>
            <a:gs pos="100000">
              <a:schemeClr val="accent4"/>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620688"/>
            <a:ext cx="8229600" cy="6480720"/>
          </a:xfrm>
        </p:spPr>
        <p:txBody>
          <a:bodyPr/>
          <a:lstStyle/>
          <a:p>
            <a:pPr marL="0" indent="0">
              <a:buNone/>
            </a:pPr>
            <a:r>
              <a:rPr lang="en-CA" sz="2800" dirty="0" smtClean="0"/>
              <a:t>Age </a:t>
            </a:r>
            <a:r>
              <a:rPr lang="en-CA" sz="2800" dirty="0"/>
              <a:t>of Pericles:</a:t>
            </a:r>
          </a:p>
          <a:p>
            <a:pPr lvl="0"/>
            <a:r>
              <a:rPr lang="en-CA" sz="2800" dirty="0"/>
              <a:t>P</a:t>
            </a:r>
            <a:r>
              <a:rPr lang="en-CA" sz="2800" dirty="0" smtClean="0"/>
              <a:t>olicy </a:t>
            </a:r>
            <a:r>
              <a:rPr lang="en-CA" sz="2800" dirty="0"/>
              <a:t>of expanding </a:t>
            </a:r>
            <a:r>
              <a:rPr lang="en-CA" sz="2800" dirty="0" smtClean="0"/>
              <a:t>democracy.</a:t>
            </a:r>
          </a:p>
          <a:p>
            <a:pPr lvl="0"/>
            <a:r>
              <a:rPr lang="en-CA" sz="2800" dirty="0" smtClean="0"/>
              <a:t>The </a:t>
            </a:r>
            <a:r>
              <a:rPr lang="en-CA" sz="2800" dirty="0"/>
              <a:t>sovereignty of the people was embodied in the </a:t>
            </a:r>
            <a:r>
              <a:rPr lang="en-CA" sz="2800" dirty="0" smtClean="0"/>
              <a:t>assembly.</a:t>
            </a:r>
          </a:p>
          <a:p>
            <a:pPr lvl="0"/>
            <a:r>
              <a:rPr lang="en-CA" sz="2800" dirty="0" smtClean="0"/>
              <a:t>Lower </a:t>
            </a:r>
            <a:r>
              <a:rPr lang="en-CA" sz="2800" dirty="0"/>
              <a:t>class citizens were eligible for public offices formerly closed to </a:t>
            </a:r>
            <a:r>
              <a:rPr lang="en-CA" sz="2800" dirty="0" smtClean="0"/>
              <a:t>them.</a:t>
            </a:r>
            <a:endParaRPr lang="en-CA" sz="2800" dirty="0"/>
          </a:p>
          <a:p>
            <a:pPr lvl="0"/>
            <a:r>
              <a:rPr lang="en-CA" sz="2800" dirty="0"/>
              <a:t>B</a:t>
            </a:r>
            <a:r>
              <a:rPr lang="en-CA" sz="2800" dirty="0" smtClean="0"/>
              <a:t>oard </a:t>
            </a:r>
            <a:r>
              <a:rPr lang="en-CA" sz="2800" dirty="0"/>
              <a:t>of ten officials known as generals, were elected by public </a:t>
            </a:r>
            <a:r>
              <a:rPr lang="en-CA" sz="2800" dirty="0" smtClean="0"/>
              <a:t>vote.</a:t>
            </a:r>
          </a:p>
          <a:p>
            <a:pPr lvl="0"/>
            <a:r>
              <a:rPr lang="en-CA" sz="2800" dirty="0" smtClean="0"/>
              <a:t>The </a:t>
            </a:r>
            <a:r>
              <a:rPr lang="en-CA" sz="2800" dirty="0"/>
              <a:t>general could be re-elected, enabling individual leaders to play an </a:t>
            </a:r>
            <a:r>
              <a:rPr lang="en-CA" sz="2800" dirty="0" smtClean="0"/>
              <a:t>important </a:t>
            </a:r>
            <a:r>
              <a:rPr lang="en-CA" sz="2800" dirty="0"/>
              <a:t>role</a:t>
            </a:r>
          </a:p>
          <a:p>
            <a:pPr lvl="0"/>
            <a:r>
              <a:rPr lang="en-CA" sz="2800" dirty="0"/>
              <a:t>Pericles, was elected to the generalship thirty times between 461-429 BCE</a:t>
            </a:r>
          </a:p>
          <a:p>
            <a:endParaRPr lang="en-CA" dirty="0"/>
          </a:p>
        </p:txBody>
      </p:sp>
    </p:spTree>
    <p:extLst>
      <p:ext uri="{BB962C8B-B14F-4D97-AF65-F5344CB8AC3E}">
        <p14:creationId xmlns:p14="http://schemas.microsoft.com/office/powerpoint/2010/main" val="53740469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636</TotalTime>
  <Words>1280</Words>
  <Application>Microsoft Office PowerPoint</Application>
  <PresentationFormat>On-screen Show (4:3)</PresentationFormat>
  <Paragraphs>90</Paragraphs>
  <Slides>22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Office Theme</vt:lpstr>
      <vt:lpstr>Greece!</vt:lpstr>
      <vt:lpstr>Timeline</vt:lpstr>
      <vt:lpstr>Geography </vt:lpstr>
      <vt:lpstr>PowerPoint Presentation</vt:lpstr>
      <vt:lpstr>Political Structure</vt:lpstr>
      <vt:lpstr>PowerPoint Presentation</vt:lpstr>
      <vt:lpstr>PowerPoint Presentation</vt:lpstr>
      <vt:lpstr>PowerPoint Presentation</vt:lpstr>
      <vt:lpstr>PowerPoint Presentation</vt:lpstr>
      <vt:lpstr>Class system </vt:lpstr>
      <vt:lpstr>Greek Trade</vt:lpstr>
      <vt:lpstr>Art and Architecture</vt:lpstr>
      <vt:lpstr>PowerPoint Presentation</vt:lpstr>
      <vt:lpstr>Science and Technology</vt:lpstr>
      <vt:lpstr>Religion</vt:lpstr>
      <vt:lpstr>PowerPoint Presentation</vt:lpstr>
      <vt:lpstr>Gods</vt:lpstr>
      <vt:lpstr>Intellectuals</vt:lpstr>
      <vt:lpstr>PowerPoint Presentation</vt:lpstr>
      <vt:lpstr>PowerPoint Presentation</vt:lpstr>
      <vt:lpstr>PowerPoint Presentation</vt:lpstr>
      <vt:lpstr>Bibliography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Greece!</dc:title>
  <dc:creator>Administrator</dc:creator>
  <cp:lastModifiedBy>Kairu Wang</cp:lastModifiedBy>
  <cp:revision>19</cp:revision>
  <dcterms:created xsi:type="dcterms:W3CDTF">2010-09-28T18:59:03Z</dcterms:created>
  <dcterms:modified xsi:type="dcterms:W3CDTF">2010-10-04T02:18:31Z</dcterms:modified>
</cp:coreProperties>
</file>